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8"/>
  </p:notesMasterIdLst>
  <p:handoutMasterIdLst>
    <p:handoutMasterId r:id="rId69"/>
  </p:handoutMasterIdLst>
  <p:sldIdLst>
    <p:sldId id="256" r:id="rId2"/>
    <p:sldId id="453" r:id="rId3"/>
    <p:sldId id="424" r:id="rId4"/>
    <p:sldId id="388" r:id="rId5"/>
    <p:sldId id="420" r:id="rId6"/>
    <p:sldId id="426" r:id="rId7"/>
    <p:sldId id="428" r:id="rId8"/>
    <p:sldId id="429" r:id="rId9"/>
    <p:sldId id="430" r:id="rId10"/>
    <p:sldId id="452" r:id="rId11"/>
    <p:sldId id="431" r:id="rId12"/>
    <p:sldId id="432" r:id="rId13"/>
    <p:sldId id="445" r:id="rId14"/>
    <p:sldId id="473" r:id="rId15"/>
    <p:sldId id="474" r:id="rId16"/>
    <p:sldId id="475" r:id="rId17"/>
    <p:sldId id="476" r:id="rId18"/>
    <p:sldId id="477" r:id="rId19"/>
    <p:sldId id="478" r:id="rId20"/>
    <p:sldId id="479" r:id="rId21"/>
    <p:sldId id="480" r:id="rId22"/>
    <p:sldId id="402" r:id="rId23"/>
    <p:sldId id="434" r:id="rId24"/>
    <p:sldId id="461" r:id="rId25"/>
    <p:sldId id="459" r:id="rId26"/>
    <p:sldId id="456" r:id="rId27"/>
    <p:sldId id="457" r:id="rId28"/>
    <p:sldId id="458" r:id="rId29"/>
    <p:sldId id="462" r:id="rId30"/>
    <p:sldId id="454" r:id="rId31"/>
    <p:sldId id="435" r:id="rId32"/>
    <p:sldId id="437" r:id="rId33"/>
    <p:sldId id="438" r:id="rId34"/>
    <p:sldId id="439" r:id="rId35"/>
    <p:sldId id="440" r:id="rId36"/>
    <p:sldId id="443" r:id="rId37"/>
    <p:sldId id="455" r:id="rId38"/>
    <p:sldId id="444" r:id="rId39"/>
    <p:sldId id="441" r:id="rId40"/>
    <p:sldId id="442" r:id="rId41"/>
    <p:sldId id="451" r:id="rId42"/>
    <p:sldId id="446" r:id="rId43"/>
    <p:sldId id="447" r:id="rId44"/>
    <p:sldId id="448" r:id="rId45"/>
    <p:sldId id="449" r:id="rId46"/>
    <p:sldId id="467" r:id="rId47"/>
    <p:sldId id="470" r:id="rId48"/>
    <p:sldId id="463" r:id="rId49"/>
    <p:sldId id="469" r:id="rId50"/>
    <p:sldId id="464" r:id="rId51"/>
    <p:sldId id="465" r:id="rId52"/>
    <p:sldId id="472" r:id="rId53"/>
    <p:sldId id="471" r:id="rId54"/>
    <p:sldId id="450" r:id="rId55"/>
    <p:sldId id="306" r:id="rId56"/>
    <p:sldId id="481" r:id="rId57"/>
    <p:sldId id="482" r:id="rId58"/>
    <p:sldId id="483" r:id="rId59"/>
    <p:sldId id="484" r:id="rId60"/>
    <p:sldId id="485" r:id="rId61"/>
    <p:sldId id="486" r:id="rId62"/>
    <p:sldId id="487" r:id="rId63"/>
    <p:sldId id="488" r:id="rId64"/>
    <p:sldId id="489" r:id="rId65"/>
    <p:sldId id="490" r:id="rId66"/>
    <p:sldId id="491"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Sluszka" initials="SS" lastIdx="1" clrIdx="0">
    <p:extLst>
      <p:ext uri="{19B8F6BF-5375-455C-9EA6-DF929625EA0E}">
        <p15:presenceInfo xmlns:p15="http://schemas.microsoft.com/office/powerpoint/2012/main" userId="S-1-5-21-1449145667-1929058716-926709054-5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4"/>
    <a:srgbClr val="E63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6" autoAdjust="0"/>
    <p:restoredTop sz="86364" autoAdjust="0"/>
  </p:normalViewPr>
  <p:slideViewPr>
    <p:cSldViewPr>
      <p:cViewPr varScale="1">
        <p:scale>
          <a:sx n="66" d="100"/>
          <a:sy n="66" d="100"/>
        </p:scale>
        <p:origin x="1320" y="24"/>
      </p:cViewPr>
      <p:guideLst>
        <p:guide orient="horz" pos="2160"/>
        <p:guide pos="2880"/>
      </p:guideLst>
    </p:cSldViewPr>
  </p:slideViewPr>
  <p:outlineViewPr>
    <p:cViewPr>
      <p:scale>
        <a:sx n="33" d="100"/>
        <a:sy n="33" d="100"/>
      </p:scale>
      <p:origin x="0" y="171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747" cy="464741"/>
          </a:xfrm>
          <a:prstGeom prst="rect">
            <a:avLst/>
          </a:prstGeom>
        </p:spPr>
        <p:txBody>
          <a:bodyPr vert="horz" lIns="92478" tIns="46239" rIns="92478" bIns="46239"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054" y="1"/>
            <a:ext cx="3038746" cy="464741"/>
          </a:xfrm>
          <a:prstGeom prst="rect">
            <a:avLst/>
          </a:prstGeom>
        </p:spPr>
        <p:txBody>
          <a:bodyPr vert="horz" lIns="92478" tIns="46239" rIns="92478" bIns="46239" rtlCol="0"/>
          <a:lstStyle>
            <a:lvl1pPr algn="r" eaLnBrk="1" hangingPunct="1">
              <a:defRPr sz="1200">
                <a:latin typeface="Arial" charset="0"/>
                <a:cs typeface="Arial" charset="0"/>
              </a:defRPr>
            </a:lvl1pPr>
          </a:lstStyle>
          <a:p>
            <a:pPr>
              <a:defRPr/>
            </a:pPr>
            <a:fld id="{6F85A420-A2EE-4A14-8EDF-5C5F1C2424D9}" type="datetimeFigureOut">
              <a:rPr lang="en-US"/>
              <a:pPr>
                <a:defRPr/>
              </a:pPr>
              <a:t>10/4/2017</a:t>
            </a:fld>
            <a:endParaRPr lang="en-US"/>
          </a:p>
        </p:txBody>
      </p:sp>
      <p:sp>
        <p:nvSpPr>
          <p:cNvPr id="4" name="Footer Placeholder 3"/>
          <p:cNvSpPr>
            <a:spLocks noGrp="1"/>
          </p:cNvSpPr>
          <p:nvPr>
            <p:ph type="ftr" sz="quarter" idx="2"/>
          </p:nvPr>
        </p:nvSpPr>
        <p:spPr>
          <a:xfrm>
            <a:off x="1" y="8830063"/>
            <a:ext cx="3038747" cy="464740"/>
          </a:xfrm>
          <a:prstGeom prst="rect">
            <a:avLst/>
          </a:prstGeom>
        </p:spPr>
        <p:txBody>
          <a:bodyPr vert="horz" lIns="92478" tIns="46239" rIns="92478" bIns="46239"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054" y="8830063"/>
            <a:ext cx="3038746" cy="464740"/>
          </a:xfrm>
          <a:prstGeom prst="rect">
            <a:avLst/>
          </a:prstGeom>
        </p:spPr>
        <p:txBody>
          <a:bodyPr vert="horz" wrap="square" lIns="92478" tIns="46239" rIns="92478" bIns="46239" numCol="1" anchor="b" anchorCtr="0" compatLnSpc="1">
            <a:prstTxWarp prst="textNoShape">
              <a:avLst/>
            </a:prstTxWarp>
          </a:bodyPr>
          <a:lstStyle>
            <a:lvl1pPr algn="r" eaLnBrk="1" hangingPunct="1">
              <a:defRPr sz="1200">
                <a:latin typeface="Arial" charset="0"/>
                <a:cs typeface="Arial" charset="0"/>
              </a:defRPr>
            </a:lvl1pPr>
          </a:lstStyle>
          <a:p>
            <a:pPr>
              <a:defRPr/>
            </a:pPr>
            <a:fld id="{C0D0E724-0E2A-4DD7-907A-1E7DB72C48B7}" type="slidenum">
              <a:rPr lang="en-US"/>
              <a:pPr>
                <a:defRPr/>
              </a:pPr>
              <a:t>‹#›</a:t>
            </a:fld>
            <a:endParaRPr lang="en-US"/>
          </a:p>
        </p:txBody>
      </p:sp>
    </p:spTree>
    <p:extLst>
      <p:ext uri="{BB962C8B-B14F-4D97-AF65-F5344CB8AC3E}">
        <p14:creationId xmlns:p14="http://schemas.microsoft.com/office/powerpoint/2010/main" val="1545275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747" cy="464741"/>
          </a:xfrm>
          <a:prstGeom prst="rect">
            <a:avLst/>
          </a:prstGeom>
        </p:spPr>
        <p:txBody>
          <a:bodyPr vert="horz" lIns="92478" tIns="46239" rIns="92478" bIns="46239"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054" y="1"/>
            <a:ext cx="3038746" cy="464741"/>
          </a:xfrm>
          <a:prstGeom prst="rect">
            <a:avLst/>
          </a:prstGeom>
        </p:spPr>
        <p:txBody>
          <a:bodyPr vert="horz" lIns="92478" tIns="46239" rIns="92478" bIns="46239" rtlCol="0"/>
          <a:lstStyle>
            <a:lvl1pPr algn="r" eaLnBrk="1" hangingPunct="1">
              <a:defRPr sz="1200">
                <a:latin typeface="Arial" charset="0"/>
                <a:cs typeface="Arial" charset="0"/>
              </a:defRPr>
            </a:lvl1pPr>
          </a:lstStyle>
          <a:p>
            <a:pPr>
              <a:defRPr/>
            </a:pPr>
            <a:fld id="{2FF33E17-8828-444D-A3BE-3BFB077621EE}" type="datetimeFigureOut">
              <a:rPr lang="en-US"/>
              <a:pPr>
                <a:defRPr/>
              </a:pPr>
              <a:t>10/4/2017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478" tIns="46239" rIns="92478" bIns="46239" rtlCol="0" anchor="ctr"/>
          <a:lstStyle/>
          <a:p>
            <a:pPr lvl="0"/>
            <a:endParaRPr lang="en-US" noProof="0"/>
          </a:p>
        </p:txBody>
      </p:sp>
      <p:sp>
        <p:nvSpPr>
          <p:cNvPr id="5" name="Notes Placeholder 4"/>
          <p:cNvSpPr>
            <a:spLocks noGrp="1"/>
          </p:cNvSpPr>
          <p:nvPr>
            <p:ph type="body" sz="quarter" idx="3"/>
          </p:nvPr>
        </p:nvSpPr>
        <p:spPr>
          <a:xfrm>
            <a:off x="700881" y="4415832"/>
            <a:ext cx="5608640" cy="4182661"/>
          </a:xfrm>
          <a:prstGeom prst="rect">
            <a:avLst/>
          </a:prstGeom>
        </p:spPr>
        <p:txBody>
          <a:bodyPr vert="horz" lIns="92478" tIns="46239" rIns="92478" bIns="4623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063"/>
            <a:ext cx="3038747" cy="464740"/>
          </a:xfrm>
          <a:prstGeom prst="rect">
            <a:avLst/>
          </a:prstGeom>
        </p:spPr>
        <p:txBody>
          <a:bodyPr vert="horz" lIns="92478" tIns="46239" rIns="92478" bIns="46239"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054" y="8830063"/>
            <a:ext cx="3038746" cy="464740"/>
          </a:xfrm>
          <a:prstGeom prst="rect">
            <a:avLst/>
          </a:prstGeom>
        </p:spPr>
        <p:txBody>
          <a:bodyPr vert="horz" wrap="square" lIns="92478" tIns="46239" rIns="92478" bIns="46239" numCol="1" anchor="b" anchorCtr="0" compatLnSpc="1">
            <a:prstTxWarp prst="textNoShape">
              <a:avLst/>
            </a:prstTxWarp>
          </a:bodyPr>
          <a:lstStyle>
            <a:lvl1pPr algn="r" eaLnBrk="1" hangingPunct="1">
              <a:defRPr sz="1200">
                <a:latin typeface="Arial" charset="0"/>
                <a:cs typeface="Arial" charset="0"/>
              </a:defRPr>
            </a:lvl1pPr>
          </a:lstStyle>
          <a:p>
            <a:pPr>
              <a:defRPr/>
            </a:pPr>
            <a:fld id="{7941529D-3A45-4B31-9A59-31E8A5B106FD}" type="slidenum">
              <a:rPr lang="en-US"/>
              <a:pPr>
                <a:defRPr/>
              </a:pPr>
              <a:t>‹#›</a:t>
            </a:fld>
            <a:endParaRPr lang="en-US"/>
          </a:p>
        </p:txBody>
      </p:sp>
    </p:spTree>
    <p:extLst>
      <p:ext uri="{BB962C8B-B14F-4D97-AF65-F5344CB8AC3E}">
        <p14:creationId xmlns:p14="http://schemas.microsoft.com/office/powerpoint/2010/main" val="2253380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ln>
            <a:miter lim="800000"/>
            <a:headEnd/>
            <a:tailEnd/>
          </a:ln>
        </p:spPr>
        <p:txBody>
          <a:bodyPr/>
          <a:lstStyle/>
          <a:p>
            <a:fld id="{BDAF3180-72CE-41D3-A24A-D407CA37804E}" type="slidenum">
              <a:rPr lang="en-US" altLang="en-US" smtClean="0"/>
              <a:pPr/>
              <a:t>1</a:t>
            </a:fld>
            <a:endParaRPr lang="en-US" altLang="en-US"/>
          </a:p>
        </p:txBody>
      </p:sp>
    </p:spTree>
    <p:extLst>
      <p:ext uri="{BB962C8B-B14F-4D97-AF65-F5344CB8AC3E}">
        <p14:creationId xmlns:p14="http://schemas.microsoft.com/office/powerpoint/2010/main" val="376458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F6F684-E187-434C-828B-A9B10A8A76B1}" type="slidenum">
              <a:rPr lang="en-US" smtClean="0"/>
              <a:pPr>
                <a:defRPr/>
              </a:pPr>
              <a:t>50</a:t>
            </a:fld>
            <a:endParaRPr lang="en-US"/>
          </a:p>
        </p:txBody>
      </p:sp>
      <p:sp>
        <p:nvSpPr>
          <p:cNvPr id="5" name="Date Placeholder 4"/>
          <p:cNvSpPr>
            <a:spLocks noGrp="1"/>
          </p:cNvSpPr>
          <p:nvPr>
            <p:ph type="dt" idx="11"/>
          </p:nvPr>
        </p:nvSpPr>
        <p:spPr/>
        <p:txBody>
          <a:bodyPr/>
          <a:lstStyle/>
          <a:p>
            <a:pPr>
              <a:defRPr/>
            </a:pPr>
            <a:r>
              <a:rPr lang="en-US"/>
              <a:t>December 6, 2016</a:t>
            </a:r>
          </a:p>
        </p:txBody>
      </p:sp>
      <p:sp>
        <p:nvSpPr>
          <p:cNvPr id="6" name="Header Placeholder 5"/>
          <p:cNvSpPr>
            <a:spLocks noGrp="1"/>
          </p:cNvSpPr>
          <p:nvPr>
            <p:ph type="hdr" sz="quarter" idx="12"/>
          </p:nvPr>
        </p:nvSpPr>
        <p:spPr/>
        <p:txBody>
          <a:bodyPr/>
          <a:lstStyle/>
          <a:p>
            <a:pPr>
              <a:defRPr/>
            </a:pPr>
            <a:r>
              <a:rPr lang="en-US"/>
              <a:t>Immigration 101:                                      A Training for Social Service Providers</a:t>
            </a:r>
          </a:p>
        </p:txBody>
      </p:sp>
      <p:sp>
        <p:nvSpPr>
          <p:cNvPr id="7" name="Footer Placeholder 6"/>
          <p:cNvSpPr>
            <a:spLocks noGrp="1"/>
          </p:cNvSpPr>
          <p:nvPr>
            <p:ph type="ftr" sz="quarter" idx="13"/>
          </p:nvPr>
        </p:nvSpPr>
        <p:spPr/>
        <p:txBody>
          <a:bodyPr/>
          <a:lstStyle/>
          <a:p>
            <a:pPr>
              <a:defRPr/>
            </a:pPr>
            <a:r>
              <a:rPr lang="en-US"/>
              <a:t>Northwest Immigrant Rights Project www.nwirp.org</a:t>
            </a:r>
          </a:p>
        </p:txBody>
      </p:sp>
    </p:spTree>
    <p:extLst>
      <p:ext uri="{BB962C8B-B14F-4D97-AF65-F5344CB8AC3E}">
        <p14:creationId xmlns:p14="http://schemas.microsoft.com/office/powerpoint/2010/main" val="197079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Here you can explain that detainees will go up to the immigration judge and ask if they can have an appointed attorney; they’ve heard on TV when the cops says “If you don’t can’t afford an attorney, one will be provided to you by the court.”  But that’s of course not the case in immigration court.  But they are given this piece of paper and it just has our name on it…</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0D5979-1987-4982-88AE-727A678E924B}" type="slidenum">
              <a:rPr lang="en-US" smtClean="0"/>
              <a:pPr/>
              <a:t>51</a:t>
            </a:fld>
            <a:endParaRPr lang="en-US"/>
          </a:p>
        </p:txBody>
      </p:sp>
      <p:sp>
        <p:nvSpPr>
          <p:cNvPr id="2" name="Date Placeholder 1"/>
          <p:cNvSpPr>
            <a:spLocks noGrp="1"/>
          </p:cNvSpPr>
          <p:nvPr>
            <p:ph type="dt" idx="10"/>
          </p:nvPr>
        </p:nvSpPr>
        <p:spPr/>
        <p:txBody>
          <a:bodyPr/>
          <a:lstStyle/>
          <a:p>
            <a:pPr>
              <a:defRPr/>
            </a:pPr>
            <a:r>
              <a:rPr lang="en-US"/>
              <a:t>December 6, 2016</a:t>
            </a:r>
          </a:p>
        </p:txBody>
      </p:sp>
      <p:sp>
        <p:nvSpPr>
          <p:cNvPr id="3" name="Header Placeholder 2"/>
          <p:cNvSpPr>
            <a:spLocks noGrp="1"/>
          </p:cNvSpPr>
          <p:nvPr>
            <p:ph type="hdr" sz="quarter" idx="11"/>
          </p:nvPr>
        </p:nvSpPr>
        <p:spPr/>
        <p:txBody>
          <a:bodyPr/>
          <a:lstStyle/>
          <a:p>
            <a:pPr>
              <a:defRPr/>
            </a:pPr>
            <a:r>
              <a:rPr lang="en-US"/>
              <a:t>Immigration 101:                                      A Training for Social Service Providers</a:t>
            </a:r>
          </a:p>
        </p:txBody>
      </p:sp>
      <p:sp>
        <p:nvSpPr>
          <p:cNvPr id="4" name="Footer Placeholder 3"/>
          <p:cNvSpPr>
            <a:spLocks noGrp="1"/>
          </p:cNvSpPr>
          <p:nvPr>
            <p:ph type="ftr" sz="quarter" idx="12"/>
          </p:nvPr>
        </p:nvSpPr>
        <p:spPr/>
        <p:txBody>
          <a:bodyPr/>
          <a:lstStyle/>
          <a:p>
            <a:pPr>
              <a:defRPr/>
            </a:pPr>
            <a:r>
              <a:rPr lang="en-US"/>
              <a:t>Northwest Immigrant Rights Project www.nwirp.org</a:t>
            </a:r>
          </a:p>
        </p:txBody>
      </p:sp>
    </p:spTree>
    <p:extLst>
      <p:ext uri="{BB962C8B-B14F-4D97-AF65-F5344CB8AC3E}">
        <p14:creationId xmlns:p14="http://schemas.microsoft.com/office/powerpoint/2010/main" val="217414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Here you can explain that detainees will go up to the immigration judge and ask if they can have an appointed attorney; they’ve heard on TV when the cops says “If you don’t can’t afford an attorney, one will be provided to you by the court.”  But that’s of course not the case in immigration court.  But they are given this piece of paper and it just has our name on it…</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0D5979-1987-4982-88AE-727A678E924B}" type="slidenum">
              <a:rPr lang="en-US" smtClean="0"/>
              <a:pPr/>
              <a:t>53</a:t>
            </a:fld>
            <a:endParaRPr lang="en-US"/>
          </a:p>
        </p:txBody>
      </p:sp>
      <p:sp>
        <p:nvSpPr>
          <p:cNvPr id="2" name="Date Placeholder 1"/>
          <p:cNvSpPr>
            <a:spLocks noGrp="1"/>
          </p:cNvSpPr>
          <p:nvPr>
            <p:ph type="dt" idx="10"/>
          </p:nvPr>
        </p:nvSpPr>
        <p:spPr/>
        <p:txBody>
          <a:bodyPr/>
          <a:lstStyle/>
          <a:p>
            <a:pPr>
              <a:defRPr/>
            </a:pPr>
            <a:r>
              <a:rPr lang="en-US"/>
              <a:t>December 6, 2016</a:t>
            </a:r>
          </a:p>
        </p:txBody>
      </p:sp>
      <p:sp>
        <p:nvSpPr>
          <p:cNvPr id="3" name="Header Placeholder 2"/>
          <p:cNvSpPr>
            <a:spLocks noGrp="1"/>
          </p:cNvSpPr>
          <p:nvPr>
            <p:ph type="hdr" sz="quarter" idx="11"/>
          </p:nvPr>
        </p:nvSpPr>
        <p:spPr/>
        <p:txBody>
          <a:bodyPr/>
          <a:lstStyle/>
          <a:p>
            <a:pPr>
              <a:defRPr/>
            </a:pPr>
            <a:r>
              <a:rPr lang="en-US"/>
              <a:t>Immigration 101:                                      A Training for Social Service Providers</a:t>
            </a:r>
          </a:p>
        </p:txBody>
      </p:sp>
      <p:sp>
        <p:nvSpPr>
          <p:cNvPr id="4" name="Footer Placeholder 3"/>
          <p:cNvSpPr>
            <a:spLocks noGrp="1"/>
          </p:cNvSpPr>
          <p:nvPr>
            <p:ph type="ftr" sz="quarter" idx="12"/>
          </p:nvPr>
        </p:nvSpPr>
        <p:spPr/>
        <p:txBody>
          <a:bodyPr/>
          <a:lstStyle/>
          <a:p>
            <a:pPr>
              <a:defRPr/>
            </a:pPr>
            <a:r>
              <a:rPr lang="en-US"/>
              <a:t>Northwest Immigrant Rights Project www.nwirp.org</a:t>
            </a:r>
          </a:p>
        </p:txBody>
      </p:sp>
    </p:spTree>
    <p:extLst>
      <p:ext uri="{BB962C8B-B14F-4D97-AF65-F5344CB8AC3E}">
        <p14:creationId xmlns:p14="http://schemas.microsoft.com/office/powerpoint/2010/main" val="233199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ln>
            <a:miter lim="800000"/>
            <a:headEnd/>
            <a:tailEnd/>
          </a:ln>
        </p:spPr>
        <p:txBody>
          <a:bodyPr/>
          <a:lstStyle/>
          <a:p>
            <a:fld id="{CD6FB704-6FE7-4DCF-A655-A3FD69C5F0C1}" type="slidenum">
              <a:rPr lang="en-US" altLang="en-US" smtClean="0"/>
              <a:pPr/>
              <a:t>3</a:t>
            </a:fld>
            <a:endParaRPr lang="en-US" altLang="en-US"/>
          </a:p>
        </p:txBody>
      </p:sp>
    </p:spTree>
    <p:extLst>
      <p:ext uri="{BB962C8B-B14F-4D97-AF65-F5344CB8AC3E}">
        <p14:creationId xmlns:p14="http://schemas.microsoft.com/office/powerpoint/2010/main" val="280441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t>
            </a:r>
          </a:p>
        </p:txBody>
      </p:sp>
      <p:sp>
        <p:nvSpPr>
          <p:cNvPr id="4" name="Slide Number Placeholder 3"/>
          <p:cNvSpPr>
            <a:spLocks noGrp="1"/>
          </p:cNvSpPr>
          <p:nvPr>
            <p:ph type="sldNum" sz="quarter" idx="10"/>
          </p:nvPr>
        </p:nvSpPr>
        <p:spPr/>
        <p:txBody>
          <a:bodyPr/>
          <a:lstStyle/>
          <a:p>
            <a:pPr>
              <a:defRPr/>
            </a:pPr>
            <a:fld id="{7941529D-3A45-4B31-9A59-31E8A5B106FD}" type="slidenum">
              <a:rPr lang="en-US" smtClean="0"/>
              <a:pPr>
                <a:defRPr/>
              </a:pPr>
              <a:t>7</a:t>
            </a:fld>
            <a:endParaRPr lang="en-US"/>
          </a:p>
        </p:txBody>
      </p:sp>
    </p:spTree>
    <p:extLst>
      <p:ext uri="{BB962C8B-B14F-4D97-AF65-F5344CB8AC3E}">
        <p14:creationId xmlns:p14="http://schemas.microsoft.com/office/powerpoint/2010/main" val="16968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1529D-3A45-4B31-9A59-31E8A5B106FD}" type="slidenum">
              <a:rPr lang="en-US" smtClean="0"/>
              <a:pPr>
                <a:defRPr/>
              </a:pPr>
              <a:t>9</a:t>
            </a:fld>
            <a:endParaRPr lang="en-US"/>
          </a:p>
        </p:txBody>
      </p:sp>
    </p:spTree>
    <p:extLst>
      <p:ext uri="{BB962C8B-B14F-4D97-AF65-F5344CB8AC3E}">
        <p14:creationId xmlns:p14="http://schemas.microsoft.com/office/powerpoint/2010/main" val="168892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p>
        </p:txBody>
      </p:sp>
      <p:sp>
        <p:nvSpPr>
          <p:cNvPr id="4" name="Slide Number Placeholder 3"/>
          <p:cNvSpPr>
            <a:spLocks noGrp="1"/>
          </p:cNvSpPr>
          <p:nvPr>
            <p:ph type="sldNum" sz="quarter" idx="10"/>
          </p:nvPr>
        </p:nvSpPr>
        <p:spPr/>
        <p:txBody>
          <a:bodyPr/>
          <a:lstStyle/>
          <a:p>
            <a:pPr>
              <a:defRPr/>
            </a:pPr>
            <a:fld id="{7941529D-3A45-4B31-9A59-31E8A5B106FD}" type="slidenum">
              <a:rPr lang="en-US" smtClean="0"/>
              <a:pPr>
                <a:defRPr/>
              </a:pPr>
              <a:t>11</a:t>
            </a:fld>
            <a:endParaRPr lang="en-US"/>
          </a:p>
        </p:txBody>
      </p:sp>
    </p:spTree>
    <p:extLst>
      <p:ext uri="{BB962C8B-B14F-4D97-AF65-F5344CB8AC3E}">
        <p14:creationId xmlns:p14="http://schemas.microsoft.com/office/powerpoint/2010/main" val="333328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happen and when</a:t>
            </a:r>
          </a:p>
          <a:p>
            <a:r>
              <a:rPr lang="en-US" dirty="0"/>
              <a:t>Faster Changes and Executive Orders</a:t>
            </a:r>
          </a:p>
          <a:p>
            <a:r>
              <a:rPr lang="en-US" dirty="0"/>
              <a:t>DACA, Priorities of enforcement, raids on employment</a:t>
            </a:r>
          </a:p>
          <a:p>
            <a:r>
              <a:rPr lang="en-US" dirty="0"/>
              <a:t>Not so fast and congressman action not necessary</a:t>
            </a:r>
          </a:p>
          <a:p>
            <a:r>
              <a:rPr lang="en-US" dirty="0"/>
              <a:t>Rules, example </a:t>
            </a:r>
            <a:r>
              <a:rPr lang="en-US" dirty="0" err="1"/>
              <a:t>perdon</a:t>
            </a:r>
            <a:r>
              <a:rPr lang="en-US" dirty="0"/>
              <a:t> </a:t>
            </a:r>
            <a:r>
              <a:rPr lang="en-US" dirty="0" err="1"/>
              <a:t>provisionale</a:t>
            </a:r>
            <a:endParaRPr lang="en-US" dirty="0"/>
          </a:p>
          <a:p>
            <a:r>
              <a:rPr lang="en-US" dirty="0"/>
              <a:t>Take more time and necessary congressional action</a:t>
            </a:r>
          </a:p>
          <a:p>
            <a:r>
              <a:rPr lang="en-US" dirty="0"/>
              <a:t>Money: more agents / detention / more immigration cuts</a:t>
            </a:r>
          </a:p>
          <a:p>
            <a:r>
              <a:rPr lang="en-US" dirty="0"/>
              <a:t>Changes to Immigration Law:</a:t>
            </a:r>
          </a:p>
          <a:p>
            <a:r>
              <a:rPr lang="en-US" dirty="0"/>
              <a:t>Mandatory e-check and more fines for immigration violations</a:t>
            </a:r>
          </a:p>
        </p:txBody>
      </p:sp>
      <p:sp>
        <p:nvSpPr>
          <p:cNvPr id="4" name="Slide Number Placeholder 3"/>
          <p:cNvSpPr>
            <a:spLocks noGrp="1"/>
          </p:cNvSpPr>
          <p:nvPr>
            <p:ph type="sldNum" sz="quarter" idx="10"/>
          </p:nvPr>
        </p:nvSpPr>
        <p:spPr/>
        <p:txBody>
          <a:bodyPr/>
          <a:lstStyle/>
          <a:p>
            <a:pPr>
              <a:defRPr/>
            </a:pPr>
            <a:fld id="{7941529D-3A45-4B31-9A59-31E8A5B106FD}" type="slidenum">
              <a:rPr lang="en-US" smtClean="0"/>
              <a:pPr>
                <a:defRPr/>
              </a:pPr>
              <a:t>12</a:t>
            </a:fld>
            <a:endParaRPr lang="en-US"/>
          </a:p>
        </p:txBody>
      </p:sp>
    </p:spTree>
    <p:extLst>
      <p:ext uri="{BB962C8B-B14F-4D97-AF65-F5344CB8AC3E}">
        <p14:creationId xmlns:p14="http://schemas.microsoft.com/office/powerpoint/2010/main" val="375101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can do?…</a:t>
            </a:r>
          </a:p>
          <a:p>
            <a:r>
              <a:rPr lang="en-US" dirty="0"/>
              <a:t>Do not go outside the country.</a:t>
            </a:r>
          </a:p>
          <a:p>
            <a:r>
              <a:rPr lang="en-US" dirty="0"/>
              <a:t>Keep informed of what is happening;</a:t>
            </a:r>
          </a:p>
          <a:p>
            <a:r>
              <a:rPr lang="en-US" dirty="0"/>
              <a:t>Find out about the viable options currently in the immigration law today for getting papers;</a:t>
            </a:r>
          </a:p>
          <a:p>
            <a:r>
              <a:rPr lang="en-US" dirty="0"/>
              <a:t>Update citizenship identity documents;</a:t>
            </a:r>
          </a:p>
          <a:p>
            <a:r>
              <a:rPr lang="en-US" dirty="0"/>
              <a:t>Update names and emergency contacts for you and your children (for example, at school, work);</a:t>
            </a:r>
          </a:p>
          <a:p>
            <a:r>
              <a:rPr lang="en-US" dirty="0"/>
              <a:t>Watch out for scams;</a:t>
            </a:r>
          </a:p>
          <a:p>
            <a:r>
              <a:rPr lang="en-US" dirty="0"/>
              <a:t>Keep information / documents;</a:t>
            </a:r>
          </a:p>
          <a:p>
            <a:r>
              <a:rPr lang="en-US" dirty="0"/>
              <a:t>If you do not have papers, avoid traveling outside the US;</a:t>
            </a:r>
          </a:p>
        </p:txBody>
      </p:sp>
      <p:sp>
        <p:nvSpPr>
          <p:cNvPr id="4" name="Slide Number Placeholder 3"/>
          <p:cNvSpPr>
            <a:spLocks noGrp="1"/>
          </p:cNvSpPr>
          <p:nvPr>
            <p:ph type="sldNum" sz="quarter" idx="10"/>
          </p:nvPr>
        </p:nvSpPr>
        <p:spPr/>
        <p:txBody>
          <a:bodyPr/>
          <a:lstStyle/>
          <a:p>
            <a:pPr>
              <a:defRPr/>
            </a:pPr>
            <a:fld id="{7941529D-3A45-4B31-9A59-31E8A5B106FD}" type="slidenum">
              <a:rPr lang="en-US" smtClean="0"/>
              <a:pPr>
                <a:defRPr/>
              </a:pPr>
              <a:t>22</a:t>
            </a:fld>
            <a:endParaRPr lang="en-US"/>
          </a:p>
        </p:txBody>
      </p:sp>
    </p:spTree>
    <p:extLst>
      <p:ext uri="{BB962C8B-B14F-4D97-AF65-F5344CB8AC3E}">
        <p14:creationId xmlns:p14="http://schemas.microsoft.com/office/powerpoint/2010/main" val="264844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Feel free to talk about the detention facility, etc…</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70BFBC-F3B2-46CD-B3DE-91B0DFAD7F5D}" type="slidenum">
              <a:rPr lang="en-US" smtClean="0"/>
              <a:pPr/>
              <a:t>46</a:t>
            </a:fld>
            <a:endParaRPr lang="en-US"/>
          </a:p>
        </p:txBody>
      </p:sp>
      <p:sp>
        <p:nvSpPr>
          <p:cNvPr id="2" name="Date Placeholder 1"/>
          <p:cNvSpPr>
            <a:spLocks noGrp="1"/>
          </p:cNvSpPr>
          <p:nvPr>
            <p:ph type="dt" idx="10"/>
          </p:nvPr>
        </p:nvSpPr>
        <p:spPr/>
        <p:txBody>
          <a:bodyPr/>
          <a:lstStyle/>
          <a:p>
            <a:pPr>
              <a:defRPr/>
            </a:pPr>
            <a:r>
              <a:rPr lang="en-US"/>
              <a:t>December 6, 2016</a:t>
            </a:r>
          </a:p>
        </p:txBody>
      </p:sp>
      <p:sp>
        <p:nvSpPr>
          <p:cNvPr id="3" name="Header Placeholder 2"/>
          <p:cNvSpPr>
            <a:spLocks noGrp="1"/>
          </p:cNvSpPr>
          <p:nvPr>
            <p:ph type="hdr" sz="quarter" idx="11"/>
          </p:nvPr>
        </p:nvSpPr>
        <p:spPr/>
        <p:txBody>
          <a:bodyPr/>
          <a:lstStyle/>
          <a:p>
            <a:pPr>
              <a:defRPr/>
            </a:pPr>
            <a:r>
              <a:rPr lang="en-US"/>
              <a:t>Immigration 101:                                      A Training for Social Service Providers</a:t>
            </a:r>
          </a:p>
        </p:txBody>
      </p:sp>
      <p:sp>
        <p:nvSpPr>
          <p:cNvPr id="4" name="Footer Placeholder 3"/>
          <p:cNvSpPr>
            <a:spLocks noGrp="1"/>
          </p:cNvSpPr>
          <p:nvPr>
            <p:ph type="ftr" sz="quarter" idx="12"/>
          </p:nvPr>
        </p:nvSpPr>
        <p:spPr/>
        <p:txBody>
          <a:bodyPr/>
          <a:lstStyle/>
          <a:p>
            <a:pPr>
              <a:defRPr/>
            </a:pPr>
            <a:r>
              <a:rPr lang="en-US"/>
              <a:t>Northwest Immigrant Rights Project www.nwirp.org</a:t>
            </a:r>
          </a:p>
        </p:txBody>
      </p:sp>
    </p:spTree>
    <p:extLst>
      <p:ext uri="{BB962C8B-B14F-4D97-AF65-F5344CB8AC3E}">
        <p14:creationId xmlns:p14="http://schemas.microsoft.com/office/powerpoint/2010/main" val="119274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You can mention that sometimes US citizens get caught up in removal proceedings</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FD802A-FA2C-44F4-99A9-FDBDAC7E8774}" type="slidenum">
              <a:rPr lang="en-US" smtClean="0"/>
              <a:pPr/>
              <a:t>48</a:t>
            </a:fld>
            <a:endParaRPr lang="en-US"/>
          </a:p>
        </p:txBody>
      </p:sp>
      <p:sp>
        <p:nvSpPr>
          <p:cNvPr id="2" name="Date Placeholder 1"/>
          <p:cNvSpPr>
            <a:spLocks noGrp="1"/>
          </p:cNvSpPr>
          <p:nvPr>
            <p:ph type="dt" idx="10"/>
          </p:nvPr>
        </p:nvSpPr>
        <p:spPr/>
        <p:txBody>
          <a:bodyPr/>
          <a:lstStyle/>
          <a:p>
            <a:pPr>
              <a:defRPr/>
            </a:pPr>
            <a:r>
              <a:rPr lang="en-US"/>
              <a:t>December 6, 2016</a:t>
            </a:r>
          </a:p>
        </p:txBody>
      </p:sp>
      <p:sp>
        <p:nvSpPr>
          <p:cNvPr id="3" name="Header Placeholder 2"/>
          <p:cNvSpPr>
            <a:spLocks noGrp="1"/>
          </p:cNvSpPr>
          <p:nvPr>
            <p:ph type="hdr" sz="quarter" idx="11"/>
          </p:nvPr>
        </p:nvSpPr>
        <p:spPr/>
        <p:txBody>
          <a:bodyPr/>
          <a:lstStyle/>
          <a:p>
            <a:pPr>
              <a:defRPr/>
            </a:pPr>
            <a:r>
              <a:rPr lang="en-US"/>
              <a:t>Immigration 101:                                      A Training for Social Service Providers</a:t>
            </a:r>
          </a:p>
        </p:txBody>
      </p:sp>
      <p:sp>
        <p:nvSpPr>
          <p:cNvPr id="4" name="Footer Placeholder 3"/>
          <p:cNvSpPr>
            <a:spLocks noGrp="1"/>
          </p:cNvSpPr>
          <p:nvPr>
            <p:ph type="ftr" sz="quarter" idx="12"/>
          </p:nvPr>
        </p:nvSpPr>
        <p:spPr/>
        <p:txBody>
          <a:bodyPr/>
          <a:lstStyle/>
          <a:p>
            <a:pPr>
              <a:defRPr/>
            </a:pPr>
            <a:r>
              <a:rPr lang="en-US"/>
              <a:t>Northwest Immigrant Rights Project www.nwirp.org</a:t>
            </a:r>
          </a:p>
        </p:txBody>
      </p:sp>
    </p:spTree>
    <p:extLst>
      <p:ext uri="{BB962C8B-B14F-4D97-AF65-F5344CB8AC3E}">
        <p14:creationId xmlns:p14="http://schemas.microsoft.com/office/powerpoint/2010/main" val="969860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F863B4A-408D-4C57-990E-19397518B753}" type="datetimeFigureOut">
              <a:rPr lang="en-US"/>
              <a:pPr>
                <a:defRPr/>
              </a:pPr>
              <a:t>10/4/2017</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B2BD4ACD-F2C1-457E-941E-0EBED17E37B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A3BC2D2-254D-41A2-98A0-584ACCC6EE24}" type="datetimeFigureOut">
              <a:rPr lang="en-US"/>
              <a:pPr>
                <a:defRPr/>
              </a:pPr>
              <a:t>10/4/2017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E40BF3-4433-4103-8807-2A03F64C8F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1797B95-F3F8-4A62-9095-86F63D709112}" type="datetimeFigureOut">
              <a:rPr lang="en-US"/>
              <a:pPr>
                <a:defRPr/>
              </a:pPr>
              <a:t>10/4/2017</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EDE1AEE-9DE4-4A78-9948-B3FA5AA2EB3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2EA8E64-9494-45AB-902A-07F3C56BC29D}" type="datetimeFigureOut">
              <a:rPr lang="en-US"/>
              <a:pPr>
                <a:defRPr/>
              </a:pPr>
              <a:t>10/4/2017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FBA0C0-46F3-414F-B872-AA3EA185A4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705E992B-3A25-490C-A927-9F2D0D111005}" type="datetimeFigureOut">
              <a:rPr lang="en-US"/>
              <a:pPr>
                <a:defRPr/>
              </a:pPr>
              <a:t>10/4/2017</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0E83A465-BBDC-4564-A48B-C55F1F796B1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E1ACDA2B-D21A-42FC-AB0C-F7A4AABFB0E7}" type="datetimeFigureOut">
              <a:rPr lang="en-US"/>
              <a:pPr>
                <a:defRPr/>
              </a:pPr>
              <a:t>10/4/2017</a:t>
            </a:fld>
            <a:endParaRPr lang="en-US"/>
          </a:p>
        </p:txBody>
      </p:sp>
      <p:sp>
        <p:nvSpPr>
          <p:cNvPr id="6" name="Slide Number Placeholder 9"/>
          <p:cNvSpPr>
            <a:spLocks noGrp="1"/>
          </p:cNvSpPr>
          <p:nvPr>
            <p:ph type="sldNum" sz="quarter" idx="11"/>
          </p:nvPr>
        </p:nvSpPr>
        <p:spPr/>
        <p:txBody>
          <a:bodyPr/>
          <a:lstStyle>
            <a:lvl1pPr>
              <a:defRPr/>
            </a:lvl1pPr>
          </a:lstStyle>
          <a:p>
            <a:pPr>
              <a:defRPr/>
            </a:pPr>
            <a:fld id="{44482F60-6077-4767-801D-7AF1B0CE6134}"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86EBCB5-A3BC-4990-B498-A0A34EEB59B1}" type="datetimeFigureOut">
              <a:rPr lang="en-US"/>
              <a:pPr>
                <a:defRPr/>
              </a:pPr>
              <a:t>10/4/2017</a:t>
            </a:fld>
            <a:endParaRPr lang="en-US"/>
          </a:p>
        </p:txBody>
      </p:sp>
      <p:sp>
        <p:nvSpPr>
          <p:cNvPr id="8" name="Slide Number Placeholder 11"/>
          <p:cNvSpPr>
            <a:spLocks noGrp="1"/>
          </p:cNvSpPr>
          <p:nvPr>
            <p:ph type="sldNum" sz="quarter" idx="11"/>
          </p:nvPr>
        </p:nvSpPr>
        <p:spPr/>
        <p:txBody>
          <a:bodyPr/>
          <a:lstStyle>
            <a:lvl1pPr>
              <a:defRPr/>
            </a:lvl1pPr>
          </a:lstStyle>
          <a:p>
            <a:pPr>
              <a:defRPr/>
            </a:pPr>
            <a:fld id="{92799CFE-4860-4C91-B662-23FB8196D3E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82029370-CC78-4DFD-BD8D-2411628B6EC8}" type="datetimeFigureOut">
              <a:rPr lang="en-US"/>
              <a:pPr>
                <a:defRPr/>
              </a:pPr>
              <a:t>10/4/2017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D60ADAE-4B5B-4A93-A9B0-269648A109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5A41F38-7494-4312-8C1C-E642504052D0}" type="datetimeFigureOut">
              <a:rPr lang="en-US"/>
              <a:pPr>
                <a:defRPr/>
              </a:pPr>
              <a:t>10/4/2017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75EB1A5-48C1-4E19-802C-27FC9F7D9B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72353A0-2DD5-41EF-A7C1-80FB5BC0A0E0}" type="datetimeFigureOut">
              <a:rPr lang="en-US"/>
              <a:pPr>
                <a:defRPr/>
              </a:pPr>
              <a:t>10/4/2017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FD3267-ED6F-44C4-A645-537D85FED1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3387FD1-F2B9-410D-AB83-97472D97D02C}" type="datetimeFigureOut">
              <a:rPr lang="en-US"/>
              <a:pPr>
                <a:defRPr/>
              </a:pPr>
              <a:t>10/4/2017</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5030B003-929A-4BE5-AD55-B702B777C89F}"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036B178-8A2D-4553-B0E2-F0CA4B3A4510}" type="datetimeFigureOut">
              <a:rPr lang="en-US"/>
              <a:pPr>
                <a:defRPr/>
              </a:pPr>
              <a:t>10/4/2017</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itchFamily="34" charset="0"/>
                <a:cs typeface="Arial" charset="0"/>
              </a:defRPr>
            </a:lvl1pPr>
          </a:lstStyle>
          <a:p>
            <a:pPr>
              <a:defRPr/>
            </a:pPr>
            <a:fld id="{4B147EEA-17C9-41D6-8431-48A22BFCE3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1" r:id="rId1"/>
    <p:sldLayoutId id="2147484147" r:id="rId2"/>
    <p:sldLayoutId id="2147484152" r:id="rId3"/>
    <p:sldLayoutId id="2147484153" r:id="rId4"/>
    <p:sldLayoutId id="2147484154" r:id="rId5"/>
    <p:sldLayoutId id="2147484148" r:id="rId6"/>
    <p:sldLayoutId id="2147484155" r:id="rId7"/>
    <p:sldLayoutId id="2147484149" r:id="rId8"/>
    <p:sldLayoutId id="2147484156" r:id="rId9"/>
    <p:sldLayoutId id="2147484150" r:id="rId10"/>
    <p:sldLayoutId id="214748415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9000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scis.gov/citizenship/learners/apply-citizensh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wirp.org/resources/know-your-right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justice.gov/eoir/find-legal-representation" TargetMode="External"/><Relationship Id="rId2" Type="http://schemas.openxmlformats.org/officeDocument/2006/relationships/hyperlink" Target="http://www.immigrationadvocates.org/nonprofit/legaldirectory/"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washingtonlawhelp.org/" TargetMode="External"/><Relationship Id="rId4" Type="http://schemas.openxmlformats.org/officeDocument/2006/relationships/hyperlink" Target="http://www.ailalawyer.co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wirp.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www.northwestharvest.org/stuff/contentmgr/files/0/0b9ee4b8993bfd5987cd8684d9129993/files/immigration_rights___resources_toolkit_final.pdf" TargetMode="External"/><Relationship Id="rId2" Type="http://schemas.openxmlformats.org/officeDocument/2006/relationships/hyperlink" Target="http://nwirp.org/nonprofit-org-advisory.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nikkih@northwestharvest.org" TargetMode="External"/><Relationship Id="rId2" Type="http://schemas.openxmlformats.org/officeDocument/2006/relationships/hyperlink" Target="mailto:christinaw@northwestharvest.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924800" cy="5105400"/>
          </a:xfrm>
        </p:spPr>
        <p:txBody>
          <a:bodyPr>
            <a:normAutofit fontScale="90000"/>
          </a:bodyPr>
          <a:lstStyle/>
          <a:p>
            <a:pPr algn="ctr" eaLnBrk="1" fontAlgn="auto" hangingPunct="1">
              <a:spcAft>
                <a:spcPts val="0"/>
              </a:spcAft>
              <a:defRPr/>
            </a:pPr>
            <a:r>
              <a:rPr lang="en-US" sz="5400" dirty="0">
                <a:solidFill>
                  <a:schemeClr val="tx1"/>
                </a:solidFill>
              </a:rPr>
              <a:t>THE NEW ADMINISTRATION AND Know your rights</a:t>
            </a:r>
            <a:r>
              <a:rPr lang="en-US" dirty="0"/>
              <a:t/>
            </a:r>
            <a:br>
              <a:rPr lang="en-US" dirty="0"/>
            </a:br>
            <a:r>
              <a:rPr lang="en-US" dirty="0"/>
              <a:t/>
            </a:r>
            <a:br>
              <a:rPr lang="en-US" dirty="0"/>
            </a:br>
            <a:r>
              <a:rPr lang="en-US" dirty="0" err="1"/>
              <a:t>chris</a:t>
            </a:r>
            <a:r>
              <a:rPr lang="en-US" dirty="0"/>
              <a:t> </a:t>
            </a:r>
            <a:r>
              <a:rPr lang="en-US" dirty="0" err="1"/>
              <a:t>stanislowski</a:t>
            </a:r>
            <a:r>
              <a:rPr lang="en-US" dirty="0"/>
              <a:t/>
            </a:r>
            <a:br>
              <a:rPr lang="en-US" dirty="0"/>
            </a:br>
            <a:r>
              <a:rPr lang="en-US" dirty="0"/>
              <a:t/>
            </a:r>
            <a:br>
              <a:rPr lang="en-US" dirty="0"/>
            </a:br>
            <a:r>
              <a:rPr lang="en-US" sz="2000" dirty="0"/>
              <a:t>Tacoma office </a:t>
            </a:r>
            <a:br>
              <a:rPr lang="en-US" sz="2000" dirty="0"/>
            </a:br>
            <a:r>
              <a:rPr lang="fr-FR" sz="2000" dirty="0"/>
              <a:t>402 Tacoma Avenue </a:t>
            </a:r>
            <a:r>
              <a:rPr lang="fr-FR" sz="2000" dirty="0" err="1"/>
              <a:t>south</a:t>
            </a:r>
            <a:r>
              <a:rPr lang="fr-FR" sz="2000" dirty="0"/>
              <a:t>, suite 100</a:t>
            </a:r>
            <a:r>
              <a:rPr lang="en-US" sz="2000" dirty="0"/>
              <a:t/>
            </a:r>
            <a:br>
              <a:rPr lang="en-US" sz="2000" dirty="0"/>
            </a:br>
            <a:r>
              <a:rPr lang="en-US" sz="2000" dirty="0"/>
              <a:t>Tacoma, Washington 98402</a:t>
            </a:r>
            <a:r>
              <a:rPr lang="en-US" sz="2200" i="1" dirty="0"/>
              <a:t/>
            </a:r>
            <a:br>
              <a:rPr lang="en-US" sz="2200" i="1" dirty="0"/>
            </a:br>
            <a:r>
              <a:rPr lang="en-US" sz="2200" i="1" dirty="0"/>
              <a:t>	</a:t>
            </a:r>
          </a:p>
        </p:txBody>
      </p:sp>
      <p:sp>
        <p:nvSpPr>
          <p:cNvPr id="9219" name="Subtitle 2"/>
          <p:cNvSpPr>
            <a:spLocks noGrp="1"/>
          </p:cNvSpPr>
          <p:nvPr>
            <p:ph type="subTitle" idx="1"/>
          </p:nvPr>
        </p:nvSpPr>
        <p:spPr>
          <a:xfrm>
            <a:off x="2362200" y="6049963"/>
            <a:ext cx="6705600" cy="685800"/>
          </a:xfrm>
        </p:spPr>
        <p:txBody>
          <a:bodyPr>
            <a:normAutofit fontScale="77500" lnSpcReduction="20000"/>
          </a:bodyPr>
          <a:lstStyle/>
          <a:p>
            <a:pPr eaLnBrk="1" hangingPunct="1">
              <a:defRPr/>
            </a:pPr>
            <a:r>
              <a:rPr lang="en-US" altLang="en-US" dirty="0"/>
              <a:t>Northwest Immigrant Rights Project/ </a:t>
            </a:r>
          </a:p>
          <a:p>
            <a:pPr eaLnBrk="1" hangingPunct="1">
              <a:defRPr/>
            </a:pPr>
            <a:r>
              <a:rPr lang="en-US" altLang="en-US" dirty="0"/>
              <a:t>Proyecto para los Derechos del </a:t>
            </a:r>
            <a:r>
              <a:rPr lang="en-US" altLang="en-US" dirty="0" err="1"/>
              <a:t>Inmigrante</a:t>
            </a:r>
            <a:endParaRPr lang="en-US" altLang="en-US" dirty="0"/>
          </a:p>
        </p:txBody>
      </p:sp>
      <p:pic>
        <p:nvPicPr>
          <p:cNvPr id="9220" name="Picture 6" descr="Vectored NWIRP Logo (white).eps"/>
          <p:cNvPicPr>
            <a:picLocks noChangeAspect="1"/>
          </p:cNvPicPr>
          <p:nvPr/>
        </p:nvPicPr>
        <p:blipFill>
          <a:blip r:embed="rId3" cstate="print"/>
          <a:srcRect/>
          <a:stretch>
            <a:fillRect/>
          </a:stretch>
        </p:blipFill>
        <p:spPr bwMode="auto">
          <a:xfrm>
            <a:off x="260350" y="6096000"/>
            <a:ext cx="1720850" cy="6429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Travel Ban 2 - Executive Order National Security (3/6/17)</a:t>
            </a:r>
          </a:p>
        </p:txBody>
      </p:sp>
      <p:sp>
        <p:nvSpPr>
          <p:cNvPr id="3" name="Content Placeholder 2"/>
          <p:cNvSpPr>
            <a:spLocks noGrp="1"/>
          </p:cNvSpPr>
          <p:nvPr>
            <p:ph sz="quarter" idx="1"/>
          </p:nvPr>
        </p:nvSpPr>
        <p:spPr/>
        <p:txBody>
          <a:bodyPr>
            <a:normAutofit fontScale="77500" lnSpcReduction="20000"/>
          </a:bodyPr>
          <a:lstStyle/>
          <a:p>
            <a:r>
              <a:rPr lang="en-US" dirty="0"/>
              <a:t>Bans admission for 90 days for nationals of six countries: Iran, Libya, Somalia, Sudan, Syria, and Yemen (Iraq removed from list), with exceptions for those already admitted to the U.S. with lawful status </a:t>
            </a:r>
          </a:p>
          <a:p>
            <a:r>
              <a:rPr lang="en-US" dirty="0"/>
              <a:t>Suspends refugee admission for 120 days </a:t>
            </a:r>
          </a:p>
          <a:p>
            <a:r>
              <a:rPr lang="en-US" dirty="0"/>
              <a:t>Decreases refugee admission to 50,000</a:t>
            </a:r>
          </a:p>
          <a:p>
            <a:r>
              <a:rPr lang="en-US" u="sng" dirty="0"/>
              <a:t>Exceptions</a:t>
            </a:r>
            <a:r>
              <a:rPr lang="en-US" dirty="0"/>
              <a:t>: green card holders, valid visa, dual nationals, </a:t>
            </a:r>
            <a:r>
              <a:rPr lang="en-US" dirty="0" err="1"/>
              <a:t>asylees</a:t>
            </a:r>
            <a:r>
              <a:rPr lang="en-US" dirty="0"/>
              <a:t>/refugees</a:t>
            </a:r>
          </a:p>
          <a:p>
            <a:r>
              <a:rPr lang="en-US" dirty="0"/>
              <a:t>Heightened screening; Case-by-case waiver (unclear mechanism) </a:t>
            </a:r>
          </a:p>
          <a:p>
            <a:r>
              <a:rPr lang="en-US" dirty="0"/>
              <a:t>UPDATE: Appeal is pending with the Supreme Court. A federal district court enjoined the travel ban as it applied to refugees and other close family members. The Supreme Court stayed this injunction as it applied to refugees. In short, refugees from the six countries are currently unable to enter the U.S.</a:t>
            </a:r>
          </a:p>
          <a:p>
            <a:endParaRPr lang="en-US" dirty="0"/>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00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in immigration enforcement</a:t>
            </a:r>
          </a:p>
        </p:txBody>
      </p:sp>
      <p:sp>
        <p:nvSpPr>
          <p:cNvPr id="3" name="Content Placeholder 2"/>
          <p:cNvSpPr>
            <a:spLocks noGrp="1"/>
          </p:cNvSpPr>
          <p:nvPr>
            <p:ph sz="quarter" idx="1"/>
          </p:nvPr>
        </p:nvSpPr>
        <p:spPr/>
        <p:txBody>
          <a:bodyPr/>
          <a:lstStyle/>
          <a:p>
            <a:r>
              <a:rPr lang="en-US" sz="2400" dirty="0"/>
              <a:t>Increased focus on those who have contact with the criminal-justice system</a:t>
            </a:r>
          </a:p>
          <a:p>
            <a:r>
              <a:rPr lang="en-US" sz="2400" dirty="0"/>
              <a:t>More enforcement in the counties along the northern border</a:t>
            </a:r>
          </a:p>
          <a:p>
            <a:r>
              <a:rPr lang="en-US" sz="2400" dirty="0"/>
              <a:t>More “fugitive operations” in search of persons with final removal orders</a:t>
            </a:r>
          </a:p>
          <a:p>
            <a:r>
              <a:rPr lang="en-US" sz="2400" dirty="0"/>
              <a:t>Employment raids</a:t>
            </a:r>
          </a:p>
          <a:p>
            <a:r>
              <a:rPr lang="en-US" sz="2400" dirty="0"/>
              <a:t>Fewer cases of prosecutorial discretion</a:t>
            </a:r>
          </a:p>
          <a:p>
            <a:r>
              <a:rPr lang="en-US" sz="2400" dirty="0"/>
              <a:t>More detention in immigration centers</a:t>
            </a:r>
          </a:p>
          <a:p>
            <a:r>
              <a:rPr lang="en-US" sz="2400" dirty="0"/>
              <a:t>ICE fingerprint tablets</a:t>
            </a:r>
          </a:p>
          <a:p>
            <a:pPr marL="0" indent="0">
              <a:buNone/>
            </a:pPr>
            <a:endParaRPr lang="en-US" sz="2400" dirty="0"/>
          </a:p>
          <a:p>
            <a:endParaRPr lang="en-US" sz="2400" dirty="0"/>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41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happen, and when</a:t>
            </a:r>
          </a:p>
        </p:txBody>
      </p:sp>
      <p:sp>
        <p:nvSpPr>
          <p:cNvPr id="3" name="Content Placeholder 2"/>
          <p:cNvSpPr>
            <a:spLocks noGrp="1"/>
          </p:cNvSpPr>
          <p:nvPr>
            <p:ph sz="quarter" idx="1"/>
          </p:nvPr>
        </p:nvSpPr>
        <p:spPr/>
        <p:txBody>
          <a:bodyPr/>
          <a:lstStyle/>
          <a:p>
            <a:r>
              <a:rPr lang="en-US" dirty="0"/>
              <a:t>Fastest changes and Executive Orders</a:t>
            </a:r>
          </a:p>
          <a:p>
            <a:pPr lvl="1"/>
            <a:r>
              <a:rPr lang="en-US" sz="2100" dirty="0"/>
              <a:t>DACA, enforcement priorities, employment raids</a:t>
            </a:r>
          </a:p>
          <a:p>
            <a:r>
              <a:rPr lang="en-US" dirty="0"/>
              <a:t>Not as fast, and congressional action not required</a:t>
            </a:r>
          </a:p>
          <a:p>
            <a:pPr lvl="1"/>
            <a:r>
              <a:rPr lang="en-US" sz="2100" dirty="0"/>
              <a:t>Rules, for example, provisional waiver</a:t>
            </a:r>
          </a:p>
          <a:p>
            <a:r>
              <a:rPr lang="en-US" dirty="0"/>
              <a:t>Takes more time and requires congressional action</a:t>
            </a:r>
          </a:p>
          <a:p>
            <a:pPr lvl="1"/>
            <a:r>
              <a:rPr lang="en-US" sz="2100" dirty="0"/>
              <a:t>Money: more agents/detention/more immigration courts</a:t>
            </a:r>
          </a:p>
          <a:p>
            <a:pPr lvl="1"/>
            <a:r>
              <a:rPr lang="en-US" sz="2100" dirty="0"/>
              <a:t>Changes to immigration law: U visas, VAWA protections, asylum, SIJS</a:t>
            </a:r>
          </a:p>
          <a:p>
            <a:endParaRPr lang="en-US" sz="2400" dirty="0"/>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80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Hate Crimes / Bullying </a:t>
            </a:r>
          </a:p>
        </p:txBody>
      </p:sp>
      <p:sp>
        <p:nvSpPr>
          <p:cNvPr id="3" name="Content Placeholder 2"/>
          <p:cNvSpPr>
            <a:spLocks noGrp="1"/>
          </p:cNvSpPr>
          <p:nvPr>
            <p:ph sz="quarter" idx="1"/>
          </p:nvPr>
        </p:nvSpPr>
        <p:spPr/>
        <p:txBody>
          <a:bodyPr>
            <a:normAutofit fontScale="92500" lnSpcReduction="20000"/>
          </a:bodyPr>
          <a:lstStyle/>
          <a:p>
            <a:r>
              <a:rPr lang="en-US" dirty="0"/>
              <a:t>Increase in hate crimes, harassment, and bullying</a:t>
            </a:r>
          </a:p>
          <a:p>
            <a:r>
              <a:rPr lang="en-US" dirty="0"/>
              <a:t>If incident rises to level of crime, contact police (9-1-1- if emergency)</a:t>
            </a:r>
          </a:p>
          <a:p>
            <a:r>
              <a:rPr lang="en-US" dirty="0"/>
              <a:t>Bullying / harassment resources: </a:t>
            </a:r>
          </a:p>
          <a:p>
            <a:pPr lvl="1"/>
            <a:r>
              <a:rPr lang="en-US" dirty="0"/>
              <a:t>We encourage reporting hate crimes to:</a:t>
            </a:r>
          </a:p>
          <a:p>
            <a:pPr lvl="2"/>
            <a:r>
              <a:rPr lang="en-US" dirty="0"/>
              <a:t>Your local school (if the bullying/crime took place at or near the school)</a:t>
            </a:r>
          </a:p>
          <a:p>
            <a:pPr lvl="2"/>
            <a:r>
              <a:rPr lang="en-US" dirty="0"/>
              <a:t>ACLU-WA (206) 624-2184, or</a:t>
            </a:r>
          </a:p>
          <a:p>
            <a:pPr lvl="2"/>
            <a:r>
              <a:rPr lang="en-US" dirty="0"/>
              <a:t>CAIR-WA (206) 367-4081 (for crimes against Muslim community members)</a:t>
            </a:r>
          </a:p>
          <a:p>
            <a:pPr lvl="1"/>
            <a:r>
              <a:rPr lang="en-US" dirty="0"/>
              <a:t>Report discrimination to: federal, state, local agencies </a:t>
            </a:r>
          </a:p>
          <a:p>
            <a:pPr lvl="2"/>
            <a:r>
              <a:rPr lang="en-US" dirty="0"/>
              <a:t>FBI Seattle: (206) 622-0460 </a:t>
            </a:r>
          </a:p>
          <a:p>
            <a:pPr lvl="2"/>
            <a:r>
              <a:rPr lang="en-US" dirty="0"/>
              <a:t>State Attorney General: (360) 753-6200</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498" y="58674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36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DACA/</a:t>
            </a:r>
            <a:r>
              <a:rPr lang="en-US" dirty="0" err="1"/>
              <a:t>DREAMers</a:t>
            </a:r>
            <a:endParaRPr lang="en-US" dirty="0"/>
          </a:p>
        </p:txBody>
      </p:sp>
      <p:sp>
        <p:nvSpPr>
          <p:cNvPr id="3" name="Content Placeholder 2"/>
          <p:cNvSpPr>
            <a:spLocks noGrp="1"/>
          </p:cNvSpPr>
          <p:nvPr>
            <p:ph sz="quarter" idx="1"/>
          </p:nvPr>
        </p:nvSpPr>
        <p:spPr/>
        <p:txBody>
          <a:bodyPr/>
          <a:lstStyle/>
          <a:p>
            <a:r>
              <a:rPr lang="en-US" sz="2400" dirty="0"/>
              <a:t>NWIRP’s DACA practice advisory: https://www.nwirp.org/wp-content/uploads/2017/09/Daca-Community-Advisory.pdf</a:t>
            </a:r>
          </a:p>
          <a:p>
            <a:r>
              <a:rPr lang="en-US" sz="2400" dirty="0"/>
              <a:t>On 9/5/2017, the Trump administration announced it would be phasing our DACA program in six months (3/5/2017)</a:t>
            </a:r>
          </a:p>
          <a:p>
            <a:r>
              <a:rPr lang="en-US" sz="2400" dirty="0"/>
              <a:t>Any renewal applications must be received by 10/5/2017</a:t>
            </a:r>
          </a:p>
          <a:p>
            <a:r>
              <a:rPr lang="en-US" sz="2400" dirty="0"/>
              <a:t>Unlikely that administration will target former DACA recipients </a:t>
            </a:r>
            <a:r>
              <a:rPr lang="en-US" sz="2400" dirty="0" err="1"/>
              <a:t>en</a:t>
            </a:r>
            <a:r>
              <a:rPr lang="en-US" sz="2400" dirty="0"/>
              <a:t> masse, but those with criminal convictions or a prior deportation order are at higher risk</a:t>
            </a:r>
          </a:p>
          <a:p>
            <a:r>
              <a:rPr lang="en-US" sz="2400" dirty="0"/>
              <a:t>No </a:t>
            </a:r>
            <a:r>
              <a:rPr lang="en-US" sz="2400" u="sng" dirty="0"/>
              <a:t>new</a:t>
            </a:r>
            <a:r>
              <a:rPr lang="en-US" sz="2400" dirty="0"/>
              <a:t> applications will be accepted at this point</a:t>
            </a:r>
          </a:p>
          <a:p>
            <a:endParaRPr lang="en-US" sz="2400" dirty="0"/>
          </a:p>
        </p:txBody>
      </p:sp>
    </p:spTree>
    <p:extLst>
      <p:ext uri="{BB962C8B-B14F-4D97-AF65-F5344CB8AC3E}">
        <p14:creationId xmlns:p14="http://schemas.microsoft.com/office/powerpoint/2010/main" val="280110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DACA/</a:t>
            </a:r>
            <a:r>
              <a:rPr lang="en-US" dirty="0" err="1"/>
              <a:t>DREAMers</a:t>
            </a:r>
            <a:r>
              <a:rPr lang="en-US" dirty="0"/>
              <a:t> (continued)</a:t>
            </a:r>
          </a:p>
        </p:txBody>
      </p:sp>
      <p:sp>
        <p:nvSpPr>
          <p:cNvPr id="3" name="Content Placeholder 2"/>
          <p:cNvSpPr>
            <a:spLocks noGrp="1"/>
          </p:cNvSpPr>
          <p:nvPr>
            <p:ph sz="quarter" idx="1"/>
          </p:nvPr>
        </p:nvSpPr>
        <p:spPr/>
        <p:txBody>
          <a:bodyPr/>
          <a:lstStyle/>
          <a:p>
            <a:r>
              <a:rPr lang="en-US" sz="2400" dirty="0"/>
              <a:t>Individuals will lose work permits when DACA status expires</a:t>
            </a:r>
          </a:p>
          <a:p>
            <a:r>
              <a:rPr lang="en-US" sz="2400" dirty="0"/>
              <a:t>Some state public benefits are not available to undocumented individuals, and once an individual loses DACA status, they will not be eligible to continue receiving those benefits</a:t>
            </a:r>
          </a:p>
          <a:p>
            <a:r>
              <a:rPr lang="en-US" sz="2400" dirty="0"/>
              <a:t>Still keep SSN and continue to be eligible for a WA driver’s license (though starting in July 2018, the license will be marked as not valid for federal purposes)</a:t>
            </a:r>
          </a:p>
          <a:p>
            <a:r>
              <a:rPr lang="en-US" sz="2400" dirty="0"/>
              <a:t>NWIRP and WDC are hosting DACA clinics to help individuals re-apply and to screen for other possible relief. Individuals can also consult with a private attorney about their options.</a:t>
            </a:r>
          </a:p>
          <a:p>
            <a:r>
              <a:rPr lang="en-US" sz="2400" dirty="0"/>
              <a:t>https://www.nwirp.org/options-after-daca-community-forums/</a:t>
            </a:r>
          </a:p>
        </p:txBody>
      </p:sp>
    </p:spTree>
    <p:extLst>
      <p:ext uri="{BB962C8B-B14F-4D97-AF65-F5344CB8AC3E}">
        <p14:creationId xmlns:p14="http://schemas.microsoft.com/office/powerpoint/2010/main" val="364017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"Sanctuary Cities”</a:t>
            </a:r>
          </a:p>
        </p:txBody>
      </p:sp>
      <p:sp>
        <p:nvSpPr>
          <p:cNvPr id="3" name="Content Placeholder 2"/>
          <p:cNvSpPr>
            <a:spLocks noGrp="1"/>
          </p:cNvSpPr>
          <p:nvPr>
            <p:ph sz="quarter" idx="1"/>
          </p:nvPr>
        </p:nvSpPr>
        <p:spPr/>
        <p:txBody>
          <a:bodyPr/>
          <a:lstStyle/>
          <a:p>
            <a:r>
              <a:rPr lang="en-US" sz="2800" dirty="0"/>
              <a:t>“Sanctuary cities” is a widely misunderstood term</a:t>
            </a:r>
          </a:p>
          <a:p>
            <a:r>
              <a:rPr lang="en-US" sz="2800" dirty="0"/>
              <a:t>ICE “detainers” are voluntary</a:t>
            </a:r>
          </a:p>
          <a:p>
            <a:pPr lvl="1"/>
            <a:r>
              <a:rPr lang="en-US" sz="2400" dirty="0"/>
              <a:t>Local jurisdictions that do not honor them are simply complying with the Fourth Amendment</a:t>
            </a:r>
          </a:p>
          <a:p>
            <a:pPr lvl="1"/>
            <a:r>
              <a:rPr lang="en-US" sz="2400" dirty="0"/>
              <a:t>Trying to force local and state authorities to honor detainers raises serious Tenth Amendment concerns</a:t>
            </a:r>
          </a:p>
          <a:p>
            <a:r>
              <a:rPr lang="en-US" sz="2700" dirty="0"/>
              <a:t>The federal government cannot force local/state authorities to enforce federal immigration policies</a:t>
            </a:r>
          </a:p>
          <a:p>
            <a:r>
              <a:rPr lang="en-US" sz="2700" dirty="0"/>
              <a:t>Attacks on sanctuary cities may also violate due process under the Fifth Amendment</a:t>
            </a:r>
          </a:p>
        </p:txBody>
      </p:sp>
    </p:spTree>
    <p:extLst>
      <p:ext uri="{BB962C8B-B14F-4D97-AF65-F5344CB8AC3E}">
        <p14:creationId xmlns:p14="http://schemas.microsoft.com/office/powerpoint/2010/main" val="129500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Sanctuary Cities (continued)</a:t>
            </a:r>
          </a:p>
        </p:txBody>
      </p:sp>
      <p:sp>
        <p:nvSpPr>
          <p:cNvPr id="3" name="Content Placeholder 2"/>
          <p:cNvSpPr>
            <a:spLocks noGrp="1"/>
          </p:cNvSpPr>
          <p:nvPr>
            <p:ph sz="quarter" idx="1"/>
          </p:nvPr>
        </p:nvSpPr>
        <p:spPr/>
        <p:txBody>
          <a:bodyPr/>
          <a:lstStyle/>
          <a:p>
            <a:r>
              <a:rPr lang="en-US" dirty="0"/>
              <a:t>The Trump Administration is attempting to attack sanctuary cities by threatening to withhold federal funding for cities it deems to be in violation of 8 U.S.C. 1337</a:t>
            </a:r>
          </a:p>
          <a:p>
            <a:pPr lvl="1"/>
            <a:r>
              <a:rPr lang="en-US" sz="2000" dirty="0"/>
              <a:t>“Notwithstanding any other provision of Federal, State, or local law, a Federal, State, or local government entity or official may not prohibit, or in any way restrict, any government entity or official from sending to, or receiving from, the Immigration and Naturalization Service information regarding the citizenship or immigration status, lawful or unlawful, of any individual.”</a:t>
            </a:r>
          </a:p>
          <a:p>
            <a:pPr lvl="1"/>
            <a:endParaRPr lang="en-US" dirty="0"/>
          </a:p>
        </p:txBody>
      </p:sp>
    </p:spTree>
    <p:extLst>
      <p:ext uri="{BB962C8B-B14F-4D97-AF65-F5344CB8AC3E}">
        <p14:creationId xmlns:p14="http://schemas.microsoft.com/office/powerpoint/2010/main" val="345836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Sanctuary Cities (continued)</a:t>
            </a:r>
          </a:p>
        </p:txBody>
      </p:sp>
      <p:sp>
        <p:nvSpPr>
          <p:cNvPr id="3" name="Content Placeholder 2"/>
          <p:cNvSpPr>
            <a:spLocks noGrp="1"/>
          </p:cNvSpPr>
          <p:nvPr>
            <p:ph sz="quarter" idx="1"/>
          </p:nvPr>
        </p:nvSpPr>
        <p:spPr/>
        <p:txBody>
          <a:bodyPr/>
          <a:lstStyle/>
          <a:p>
            <a:r>
              <a:rPr lang="en-US" dirty="0"/>
              <a:t>San Francisco sued and a federal district court temporarily enjoined this provision of the executive order from being enforced</a:t>
            </a:r>
          </a:p>
          <a:p>
            <a:r>
              <a:rPr lang="en-US" dirty="0"/>
              <a:t>Tenth Amendment: Federal government cannot conscript local/state governments</a:t>
            </a:r>
          </a:p>
          <a:p>
            <a:r>
              <a:rPr lang="en-US" dirty="0"/>
              <a:t>The loss of funding with no legal recourse to challenge this loss likely violates the Fifth Amendment’s due process clause</a:t>
            </a:r>
          </a:p>
        </p:txBody>
      </p:sp>
    </p:spTree>
    <p:extLst>
      <p:ext uri="{BB962C8B-B14F-4D97-AF65-F5344CB8AC3E}">
        <p14:creationId xmlns:p14="http://schemas.microsoft.com/office/powerpoint/2010/main" val="145303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Charge Concerns</a:t>
            </a:r>
          </a:p>
        </p:txBody>
      </p:sp>
      <p:sp>
        <p:nvSpPr>
          <p:cNvPr id="3" name="Content Placeholder 2"/>
          <p:cNvSpPr>
            <a:spLocks noGrp="1"/>
          </p:cNvSpPr>
          <p:nvPr>
            <p:ph sz="quarter" idx="1"/>
          </p:nvPr>
        </p:nvSpPr>
        <p:spPr/>
        <p:txBody>
          <a:bodyPr/>
          <a:lstStyle/>
          <a:p>
            <a:r>
              <a:rPr lang="en-US" sz="2400" dirty="0"/>
              <a:t>The INA lists being a “public charge” as a grounds for inadmissibility (INA § 212(a)(4)) and deportability (INA § 237(a)(5)).</a:t>
            </a:r>
          </a:p>
          <a:p>
            <a:pPr lvl="1"/>
            <a:r>
              <a:rPr lang="en-US" sz="2000" dirty="0"/>
              <a:t>A person can be found inadmissible if they are deemed “likely at any time to become a public charge”</a:t>
            </a:r>
          </a:p>
          <a:p>
            <a:pPr lvl="1"/>
            <a:r>
              <a:rPr lang="en-US" sz="2000" dirty="0"/>
              <a:t>A person can be found deportable if “within five years after the date of entry,” that person “has become a public charge from causes not affirmatively shown to have arisen since entry is deportable”</a:t>
            </a:r>
          </a:p>
          <a:p>
            <a:pPr lvl="1"/>
            <a:r>
              <a:rPr lang="en-US" sz="2000" dirty="0"/>
              <a:t>USCIS lists factors it will consider for this determination: https://www.uscis.gov/greencard/public-charge</a:t>
            </a:r>
          </a:p>
        </p:txBody>
      </p:sp>
    </p:spTree>
    <p:extLst>
      <p:ext uri="{BB962C8B-B14F-4D97-AF65-F5344CB8AC3E}">
        <p14:creationId xmlns:p14="http://schemas.microsoft.com/office/powerpoint/2010/main" val="126996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685800" y="914400"/>
            <a:ext cx="8001000" cy="5078313"/>
          </a:xfrm>
          <a:prstGeom prst="rect">
            <a:avLst/>
          </a:prstGeom>
        </p:spPr>
        <p:txBody>
          <a:bodyPr wrap="square">
            <a:spAutoFit/>
          </a:bodyPr>
          <a:lstStyle/>
          <a:p>
            <a:pPr algn="ctr"/>
            <a:r>
              <a:rPr lang="en-US" sz="3600" dirty="0"/>
              <a:t>This information is not intended to provide legal advice to any individual or entity; You should consult with an experienced immigration attorney if you have any questions. This document was last updated September 13, 2017. Please note that some of the laws or policies discussed may change in the future. </a:t>
            </a:r>
          </a:p>
        </p:txBody>
      </p:sp>
    </p:spTree>
    <p:extLst>
      <p:ext uri="{BB962C8B-B14F-4D97-AF65-F5344CB8AC3E}">
        <p14:creationId xmlns:p14="http://schemas.microsoft.com/office/powerpoint/2010/main" val="429323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Charge Concerns (continued)</a:t>
            </a:r>
          </a:p>
        </p:txBody>
      </p:sp>
      <p:sp>
        <p:nvSpPr>
          <p:cNvPr id="3" name="Content Placeholder 2"/>
          <p:cNvSpPr>
            <a:spLocks noGrp="1"/>
          </p:cNvSpPr>
          <p:nvPr>
            <p:ph sz="quarter" idx="1"/>
          </p:nvPr>
        </p:nvSpPr>
        <p:spPr/>
        <p:txBody>
          <a:bodyPr/>
          <a:lstStyle/>
          <a:p>
            <a:r>
              <a:rPr lang="en-US" sz="2000" dirty="0"/>
              <a:t>Right now USCIS guidance says the following will not be considered in this determination (but this may change)</a:t>
            </a:r>
          </a:p>
          <a:p>
            <a:pPr lvl="1"/>
            <a:r>
              <a:rPr lang="en-US" sz="1700" dirty="0"/>
              <a:t>Nutrition programs, including Food Stamps, the Special Supplemental Nutrition Program for Women, Infants and Children (WIC), the National School Lunch and School Breakfast Program, and other supplementary and emergency food assistance programs</a:t>
            </a:r>
          </a:p>
          <a:p>
            <a:pPr lvl="1"/>
            <a:r>
              <a:rPr lang="en-US" sz="1800" dirty="0"/>
              <a:t>In-kind, community-based programs, services, or assistance (such as soup kitchens, crisis counseling and intervention, and short-term shelter)</a:t>
            </a:r>
          </a:p>
          <a:p>
            <a:r>
              <a:rPr lang="en-US" sz="2000" dirty="0"/>
              <a:t>Noncitizens should be careful not to make any misrepresentations while applying for benefits or they may be deemed an enforcement priority</a:t>
            </a:r>
          </a:p>
          <a:p>
            <a:r>
              <a:rPr lang="en-US" sz="2000" dirty="0"/>
              <a:t>Certain groups are statutorily exempt from the public charge inadmissibility ground: </a:t>
            </a:r>
            <a:r>
              <a:rPr lang="en-US" sz="2000" dirty="0" err="1"/>
              <a:t>asylees</a:t>
            </a:r>
            <a:r>
              <a:rPr lang="en-US" sz="2000" dirty="0"/>
              <a:t>, refugees, certain victims of crimes and domestic violence, etc.</a:t>
            </a:r>
          </a:p>
        </p:txBody>
      </p:sp>
    </p:spTree>
    <p:extLst>
      <p:ext uri="{BB962C8B-B14F-4D97-AF65-F5344CB8AC3E}">
        <p14:creationId xmlns:p14="http://schemas.microsoft.com/office/powerpoint/2010/main" val="358368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RAISE Act and Increased Enforcement</a:t>
            </a:r>
          </a:p>
        </p:txBody>
      </p:sp>
      <p:sp>
        <p:nvSpPr>
          <p:cNvPr id="3" name="Content Placeholder 2"/>
          <p:cNvSpPr>
            <a:spLocks noGrp="1"/>
          </p:cNvSpPr>
          <p:nvPr>
            <p:ph sz="quarter" idx="1"/>
          </p:nvPr>
        </p:nvSpPr>
        <p:spPr/>
        <p:txBody>
          <a:bodyPr/>
          <a:lstStyle/>
          <a:p>
            <a:r>
              <a:rPr lang="en-US" sz="2400" dirty="0"/>
              <a:t>RAISE Act is a Senate bill that seeks to dramatically restrict and curtail lawful immigration</a:t>
            </a:r>
          </a:p>
          <a:p>
            <a:pPr lvl="1"/>
            <a:r>
              <a:rPr lang="en-US" sz="2000" dirty="0"/>
              <a:t>But there is no vote currently on the horizon, and it is not clear it would have enough Republican support to pass in the Senate</a:t>
            </a:r>
          </a:p>
          <a:p>
            <a:r>
              <a:rPr lang="en-US" sz="2400" dirty="0"/>
              <a:t>There was a leak that DHS was planning a major enforcement operation (Operation Mega) in September of 2017</a:t>
            </a:r>
          </a:p>
          <a:p>
            <a:pPr lvl="1"/>
            <a:r>
              <a:rPr lang="en-US" sz="2000" dirty="0"/>
              <a:t>It has been “suspended” because of Hurricane Harvey and Irma</a:t>
            </a:r>
          </a:p>
          <a:p>
            <a:pPr lvl="1"/>
            <a:r>
              <a:rPr lang="en-US" sz="2000" dirty="0"/>
              <a:t>However, the administration has already stepped up enforcement and will continue to do so</a:t>
            </a:r>
          </a:p>
          <a:p>
            <a:pPr lvl="2"/>
            <a:r>
              <a:rPr lang="en-US" sz="1700" dirty="0"/>
              <a:t>Collateral arrests (already happening)</a:t>
            </a:r>
          </a:p>
          <a:p>
            <a:pPr lvl="2"/>
            <a:r>
              <a:rPr lang="en-US" sz="1700" dirty="0"/>
              <a:t>Work place raids (very possible, but no massive work place raids so far)</a:t>
            </a:r>
          </a:p>
        </p:txBody>
      </p:sp>
    </p:spTree>
    <p:extLst>
      <p:ext uri="{BB962C8B-B14F-4D97-AF65-F5344CB8AC3E}">
        <p14:creationId xmlns:p14="http://schemas.microsoft.com/office/powerpoint/2010/main" val="254342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569"/>
            <a:ext cx="8153400" cy="990600"/>
          </a:xfrm>
        </p:spPr>
        <p:txBody>
          <a:bodyPr/>
          <a:lstStyle/>
          <a:p>
            <a:pPr algn="ctr"/>
            <a:r>
              <a:rPr lang="en-US" sz="4000" dirty="0"/>
              <a:t>What can I do?…</a:t>
            </a:r>
          </a:p>
        </p:txBody>
      </p:sp>
      <p:sp>
        <p:nvSpPr>
          <p:cNvPr id="3" name="Content Placeholder 2"/>
          <p:cNvSpPr>
            <a:spLocks noGrp="1"/>
          </p:cNvSpPr>
          <p:nvPr>
            <p:ph sz="quarter" idx="1"/>
          </p:nvPr>
        </p:nvSpPr>
        <p:spPr>
          <a:xfrm>
            <a:off x="381000" y="1600200"/>
            <a:ext cx="8686800" cy="5029200"/>
          </a:xfrm>
        </p:spPr>
        <p:txBody>
          <a:bodyPr/>
          <a:lstStyle/>
          <a:p>
            <a:r>
              <a:rPr lang="en-US" sz="2400" dirty="0"/>
              <a:t>Do not leave the country if you’re undocumented or have certain types of relief </a:t>
            </a:r>
            <a:r>
              <a:rPr lang="en-US" sz="2400"/>
              <a:t>(like DACA)</a:t>
            </a:r>
            <a:endParaRPr lang="en-US" sz="2400" dirty="0"/>
          </a:p>
          <a:p>
            <a:r>
              <a:rPr lang="en-US" sz="2400" b="1" u="sng" dirty="0">
                <a:solidFill>
                  <a:srgbClr val="FF0000"/>
                </a:solidFill>
              </a:rPr>
              <a:t>Save money!!</a:t>
            </a:r>
          </a:p>
          <a:p>
            <a:r>
              <a:rPr lang="en-US" sz="2400" dirty="0"/>
              <a:t>Keep yourself informed of what’s happening</a:t>
            </a:r>
          </a:p>
          <a:p>
            <a:r>
              <a:rPr lang="en-US" sz="2400" b="1" dirty="0"/>
              <a:t>Get information about the options that are available to you to become documented under current immigration law</a:t>
            </a:r>
          </a:p>
          <a:p>
            <a:r>
              <a:rPr lang="en-US" sz="2400" dirty="0"/>
              <a:t>Watch out for scams/</a:t>
            </a:r>
            <a:r>
              <a:rPr lang="en-US" sz="2400" dirty="0" err="1"/>
              <a:t>notarios</a:t>
            </a:r>
            <a:endParaRPr lang="en-US" sz="2400" dirty="0"/>
          </a:p>
          <a:p>
            <a:r>
              <a:rPr lang="en-US" sz="2400" dirty="0"/>
              <a:t>and more… soon to come</a:t>
            </a:r>
          </a:p>
          <a:p>
            <a:pPr marL="0" indent="0">
              <a:buNone/>
            </a:pPr>
            <a:endParaRPr lang="en-US" dirty="0"/>
          </a:p>
          <a:p>
            <a:endParaRPr lang="en-US" dirty="0"/>
          </a:p>
          <a:p>
            <a:endParaRPr lang="en-US" dirty="0"/>
          </a:p>
          <a:p>
            <a:endParaRPr lang="en-US" dirty="0"/>
          </a:p>
          <a:p>
            <a:pPr lvl="1"/>
            <a:endParaRPr lang="en-US" dirty="0"/>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59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429000"/>
          </a:xfrm>
        </p:spPr>
        <p:txBody>
          <a:bodyPr/>
          <a:lstStyle/>
          <a:p>
            <a:r>
              <a:rPr lang="en-US" sz="3600" dirty="0"/>
              <a:t>Main avenues of obtaining Lawful Permanent Residence (LPR) or “Green Card”: </a:t>
            </a:r>
          </a:p>
          <a:p>
            <a:pPr lvl="1"/>
            <a:r>
              <a:rPr lang="en-US" sz="2400" dirty="0">
                <a:solidFill>
                  <a:srgbClr val="002060"/>
                </a:solidFill>
              </a:rPr>
              <a:t>Through a family member (around 65%) </a:t>
            </a:r>
          </a:p>
          <a:p>
            <a:pPr lvl="1"/>
            <a:r>
              <a:rPr lang="en-US" sz="2400" dirty="0">
                <a:solidFill>
                  <a:srgbClr val="002060"/>
                </a:solidFill>
              </a:rPr>
              <a:t>Through employment visa (around 15%) </a:t>
            </a:r>
          </a:p>
          <a:p>
            <a:pPr lvl="1"/>
            <a:r>
              <a:rPr lang="en-US" sz="2400" dirty="0">
                <a:solidFill>
                  <a:srgbClr val="FF0000"/>
                </a:solidFill>
              </a:rPr>
              <a:t>Asylum</a:t>
            </a:r>
            <a:r>
              <a:rPr lang="en-US" sz="2400" dirty="0">
                <a:solidFill>
                  <a:srgbClr val="002060"/>
                </a:solidFill>
              </a:rPr>
              <a:t> </a:t>
            </a:r>
            <a:r>
              <a:rPr lang="en-US" sz="2400" dirty="0">
                <a:solidFill>
                  <a:srgbClr val="FF0000"/>
                </a:solidFill>
              </a:rPr>
              <a:t>/</a:t>
            </a:r>
            <a:r>
              <a:rPr lang="en-US" sz="2400" dirty="0">
                <a:solidFill>
                  <a:srgbClr val="002060"/>
                </a:solidFill>
              </a:rPr>
              <a:t> </a:t>
            </a:r>
            <a:r>
              <a:rPr lang="en-US" sz="2400" dirty="0">
                <a:solidFill>
                  <a:srgbClr val="FF0000"/>
                </a:solidFill>
              </a:rPr>
              <a:t>Refugee status </a:t>
            </a:r>
            <a:r>
              <a:rPr lang="en-US" sz="2400" dirty="0">
                <a:solidFill>
                  <a:srgbClr val="002060"/>
                </a:solidFill>
              </a:rPr>
              <a:t>(13%)</a:t>
            </a:r>
          </a:p>
          <a:p>
            <a:pPr lvl="1"/>
            <a:r>
              <a:rPr lang="en-US" sz="2400" dirty="0">
                <a:solidFill>
                  <a:srgbClr val="002060"/>
                </a:solidFill>
              </a:rPr>
              <a:t>Others (</a:t>
            </a:r>
            <a:r>
              <a:rPr lang="en-US" sz="2400" dirty="0">
                <a:solidFill>
                  <a:srgbClr val="FF0000"/>
                </a:solidFill>
              </a:rPr>
              <a:t>SPECIAL PROTECTIONS</a:t>
            </a:r>
            <a:r>
              <a:rPr lang="en-US" sz="2400" dirty="0">
                <a:solidFill>
                  <a:srgbClr val="002060"/>
                </a:solidFill>
              </a:rPr>
              <a:t>, diversity visa, etc.) </a:t>
            </a:r>
          </a:p>
        </p:txBody>
      </p:sp>
      <p:sp>
        <p:nvSpPr>
          <p:cNvPr id="3" name="Title 2"/>
          <p:cNvSpPr>
            <a:spLocks noGrp="1"/>
          </p:cNvSpPr>
          <p:nvPr>
            <p:ph type="title"/>
          </p:nvPr>
        </p:nvSpPr>
        <p:spPr/>
        <p:txBody>
          <a:bodyPr/>
          <a:lstStyle/>
          <a:p>
            <a:r>
              <a:rPr lang="en-US" dirty="0"/>
              <a:t>Protections for Vulnerable People</a:t>
            </a:r>
          </a:p>
        </p:txBody>
      </p:sp>
    </p:spTree>
    <p:extLst>
      <p:ext uri="{BB962C8B-B14F-4D97-AF65-F5344CB8AC3E}">
        <p14:creationId xmlns:p14="http://schemas.microsoft.com/office/powerpoint/2010/main" val="3024662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Asylum / Refugee Status</a:t>
            </a:r>
          </a:p>
        </p:txBody>
      </p:sp>
      <p:sp>
        <p:nvSpPr>
          <p:cNvPr id="3" name="Content Placeholder 2"/>
          <p:cNvSpPr>
            <a:spLocks noGrp="1"/>
          </p:cNvSpPr>
          <p:nvPr>
            <p:ph sz="quarter" idx="1"/>
          </p:nvPr>
        </p:nvSpPr>
        <p:spPr/>
        <p:txBody>
          <a:bodyPr>
            <a:normAutofit fontScale="85000" lnSpcReduction="20000"/>
          </a:bodyPr>
          <a:lstStyle/>
          <a:p>
            <a:r>
              <a:rPr lang="en-US" dirty="0"/>
              <a:t>Protection for individuals who are unable to return to their country of origin because of </a:t>
            </a:r>
            <a:r>
              <a:rPr lang="en-US" b="1" dirty="0"/>
              <a:t>persecution on account of their race, religion, nationality, political opinion, or membership in a particular social group </a:t>
            </a:r>
          </a:p>
          <a:p>
            <a:pPr lvl="1"/>
            <a:r>
              <a:rPr lang="en-US" dirty="0"/>
              <a:t>Inside the U.S.: “</a:t>
            </a:r>
            <a:r>
              <a:rPr lang="en-US" dirty="0" err="1"/>
              <a:t>asylee</a:t>
            </a:r>
            <a:r>
              <a:rPr lang="en-US" dirty="0"/>
              <a:t>”</a:t>
            </a:r>
          </a:p>
          <a:p>
            <a:pPr lvl="1"/>
            <a:r>
              <a:rPr lang="en-US" dirty="0"/>
              <a:t>Outside of the U.S.: “refugee” </a:t>
            </a:r>
          </a:p>
          <a:p>
            <a:r>
              <a:rPr lang="en-US" dirty="0"/>
              <a:t>Gender-based violence (FGM and domestic violence) can constitute persecution. </a:t>
            </a:r>
          </a:p>
          <a:p>
            <a:r>
              <a:rPr lang="en-US" dirty="0">
                <a:solidFill>
                  <a:srgbClr val="FF0000"/>
                </a:solidFill>
              </a:rPr>
              <a:t>DEADLINE</a:t>
            </a:r>
            <a:r>
              <a:rPr lang="en-US" dirty="0"/>
              <a:t>: Must generally file within one year of entry into the U.S. </a:t>
            </a:r>
          </a:p>
          <a:p>
            <a:r>
              <a:rPr lang="en-US" dirty="0"/>
              <a:t>Both refugees and </a:t>
            </a:r>
            <a:r>
              <a:rPr lang="en-US" dirty="0" err="1"/>
              <a:t>asylees</a:t>
            </a:r>
            <a:r>
              <a:rPr lang="en-US" dirty="0"/>
              <a:t> are eligible to apply for lawful permanent residence (“Green Card”) starting one year after you were admitted. </a:t>
            </a:r>
          </a:p>
          <a:p>
            <a:endParaRPr lang="en-US" dirty="0"/>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908" y="58674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32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Violence Against Women Act (VAWA) </a:t>
            </a:r>
            <a:br>
              <a:rPr lang="en-US" dirty="0"/>
            </a:br>
            <a:r>
              <a:rPr lang="en-US" dirty="0"/>
              <a:t>I-360 Self-Petition </a:t>
            </a:r>
          </a:p>
        </p:txBody>
      </p:sp>
      <p:sp>
        <p:nvSpPr>
          <p:cNvPr id="3" name="Content Placeholder 2"/>
          <p:cNvSpPr>
            <a:spLocks noGrp="1"/>
          </p:cNvSpPr>
          <p:nvPr>
            <p:ph sz="quarter" idx="1"/>
          </p:nvPr>
        </p:nvSpPr>
        <p:spPr/>
        <p:txBody>
          <a:bodyPr/>
          <a:lstStyle/>
          <a:p>
            <a:r>
              <a:rPr lang="en-US" sz="2800" dirty="0"/>
              <a:t>Protection for</a:t>
            </a:r>
            <a:r>
              <a:rPr lang="en-US" sz="2800" dirty="0">
                <a:solidFill>
                  <a:srgbClr val="FF0000"/>
                </a:solidFill>
              </a:rPr>
              <a:t> spouses, parents or children </a:t>
            </a:r>
            <a:r>
              <a:rPr lang="en-US" sz="2800" b="1" dirty="0"/>
              <a:t> of abusive U.S. citizens or Lawful Permanent Residents</a:t>
            </a:r>
          </a:p>
          <a:p>
            <a:r>
              <a:rPr lang="en-US" sz="2400" dirty="0"/>
              <a:t>If approved, petitioner can obtain LPR (green card) status without the abuser’s assistance! </a:t>
            </a:r>
          </a:p>
          <a:p>
            <a:r>
              <a:rPr lang="en-US" sz="2400" dirty="0"/>
              <a:t>Petitions who are spouses of the USC or LPR must be either: </a:t>
            </a:r>
          </a:p>
          <a:p>
            <a:pPr lvl="1"/>
            <a:r>
              <a:rPr lang="en-US" sz="2400" dirty="0"/>
              <a:t>Married, or </a:t>
            </a:r>
          </a:p>
          <a:p>
            <a:pPr lvl="1"/>
            <a:r>
              <a:rPr lang="en-US" sz="2400" dirty="0"/>
              <a:t>Divorced within past two years</a:t>
            </a:r>
          </a:p>
          <a:p>
            <a:r>
              <a:rPr lang="en-US" sz="2400" dirty="0"/>
              <a:t>Does not require police to have been called/police reports</a:t>
            </a:r>
          </a:p>
          <a:p>
            <a:endParaRPr lang="en-US" dirty="0"/>
          </a:p>
        </p:txBody>
      </p:sp>
      <p:pic>
        <p:nvPicPr>
          <p:cNvPr id="5"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15025"/>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20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U-Visa</a:t>
            </a:r>
          </a:p>
        </p:txBody>
      </p:sp>
      <p:sp>
        <p:nvSpPr>
          <p:cNvPr id="3" name="Content Placeholder 2"/>
          <p:cNvSpPr>
            <a:spLocks noGrp="1"/>
          </p:cNvSpPr>
          <p:nvPr>
            <p:ph sz="quarter" idx="1"/>
          </p:nvPr>
        </p:nvSpPr>
        <p:spPr/>
        <p:txBody>
          <a:bodyPr>
            <a:normAutofit fontScale="92500" lnSpcReduction="10000"/>
          </a:bodyPr>
          <a:lstStyle/>
          <a:p>
            <a:r>
              <a:rPr lang="en-US" dirty="0"/>
              <a:t>Protection for </a:t>
            </a:r>
            <a:r>
              <a:rPr lang="en-US" b="1" dirty="0"/>
              <a:t>victims of crimes</a:t>
            </a:r>
            <a:r>
              <a:rPr lang="en-US" dirty="0"/>
              <a:t>: </a:t>
            </a:r>
          </a:p>
          <a:p>
            <a:pPr lvl="1"/>
            <a:r>
              <a:rPr lang="en-US" dirty="0"/>
              <a:t>Victim of qualifying crime (including domestic violence)</a:t>
            </a:r>
          </a:p>
          <a:p>
            <a:pPr lvl="1"/>
            <a:r>
              <a:rPr lang="en-US" dirty="0"/>
              <a:t>Suffered substantial harm as a result of the crime</a:t>
            </a:r>
          </a:p>
          <a:p>
            <a:pPr lvl="1"/>
            <a:r>
              <a:rPr lang="en-US" dirty="0"/>
              <a:t>Have or will provide ongoing reasonable assistance in the investigation or prosecution of the crime </a:t>
            </a:r>
          </a:p>
          <a:p>
            <a:pPr lvl="2"/>
            <a:r>
              <a:rPr lang="en-US" dirty="0"/>
              <a:t>If victim is under 16, a parent, guardian, or “next friend” may provide the assistance.</a:t>
            </a:r>
          </a:p>
          <a:p>
            <a:r>
              <a:rPr lang="en-US" dirty="0"/>
              <a:t>Generally, crime must have occurred in the United States. </a:t>
            </a:r>
          </a:p>
          <a:p>
            <a:r>
              <a:rPr lang="en-US" dirty="0"/>
              <a:t>No immigration status requirement for perpetrator. </a:t>
            </a:r>
          </a:p>
          <a:p>
            <a:r>
              <a:rPr lang="en-US" dirty="0">
                <a:solidFill>
                  <a:srgbClr val="FF0000"/>
                </a:solidFill>
              </a:rPr>
              <a:t>Requires</a:t>
            </a:r>
            <a:r>
              <a:rPr lang="en-US" dirty="0"/>
              <a:t> law enforcement certification</a:t>
            </a:r>
          </a:p>
        </p:txBody>
      </p:sp>
      <p:pic>
        <p:nvPicPr>
          <p:cNvPr id="5"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085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T-visa</a:t>
            </a:r>
          </a:p>
        </p:txBody>
      </p:sp>
      <p:sp>
        <p:nvSpPr>
          <p:cNvPr id="3" name="Content Placeholder 2"/>
          <p:cNvSpPr>
            <a:spLocks noGrp="1"/>
          </p:cNvSpPr>
          <p:nvPr>
            <p:ph sz="quarter" idx="1"/>
          </p:nvPr>
        </p:nvSpPr>
        <p:spPr/>
        <p:txBody>
          <a:bodyPr/>
          <a:lstStyle/>
          <a:p>
            <a:r>
              <a:rPr lang="en-US" dirty="0"/>
              <a:t>Protection for </a:t>
            </a:r>
            <a:r>
              <a:rPr lang="en-US" b="1" dirty="0"/>
              <a:t>victims of trafficking</a:t>
            </a:r>
            <a:r>
              <a:rPr lang="en-US" dirty="0"/>
              <a:t>;</a:t>
            </a:r>
          </a:p>
          <a:p>
            <a:pPr lvl="1"/>
            <a:r>
              <a:rPr lang="en-US" dirty="0"/>
              <a:t>Victim of severe form of commercialized sex or labor trafficking </a:t>
            </a:r>
          </a:p>
          <a:p>
            <a:pPr lvl="2"/>
            <a:r>
              <a:rPr lang="en-US" dirty="0"/>
              <a:t>Force, fraud, or coercion </a:t>
            </a:r>
          </a:p>
          <a:p>
            <a:pPr lvl="1"/>
            <a:r>
              <a:rPr lang="en-US" dirty="0"/>
              <a:t>Is present in U.S. on account of trafficking </a:t>
            </a:r>
          </a:p>
          <a:p>
            <a:pPr lvl="1"/>
            <a:r>
              <a:rPr lang="en-US" dirty="0"/>
              <a:t>Complied with reasonable requests for assistance in investigation or prosecution </a:t>
            </a:r>
          </a:p>
          <a:p>
            <a:pPr lvl="2"/>
            <a:r>
              <a:rPr lang="en-US" dirty="0"/>
              <a:t>Reporting not required for children under 18 </a:t>
            </a:r>
          </a:p>
          <a:p>
            <a:pPr lvl="2"/>
            <a:r>
              <a:rPr lang="en-US" dirty="0"/>
              <a:t>Law enforcement certification helpful but </a:t>
            </a:r>
            <a:r>
              <a:rPr lang="en-US" dirty="0">
                <a:solidFill>
                  <a:srgbClr val="FF0000"/>
                </a:solidFill>
              </a:rPr>
              <a:t>not required </a:t>
            </a:r>
          </a:p>
          <a:p>
            <a:pPr lvl="1"/>
            <a:r>
              <a:rPr lang="en-US" dirty="0"/>
              <a:t>Would suffer extreme hardship involving unusual and severe harm upon return </a:t>
            </a:r>
          </a:p>
        </p:txBody>
      </p:sp>
      <p:pic>
        <p:nvPicPr>
          <p:cNvPr id="5"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8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Immigrant Juvenile Status (SIJS)</a:t>
            </a:r>
          </a:p>
        </p:txBody>
      </p:sp>
      <p:sp>
        <p:nvSpPr>
          <p:cNvPr id="3" name="Content Placeholder 2"/>
          <p:cNvSpPr>
            <a:spLocks noGrp="1"/>
          </p:cNvSpPr>
          <p:nvPr>
            <p:ph sz="quarter" idx="1"/>
          </p:nvPr>
        </p:nvSpPr>
        <p:spPr/>
        <p:txBody>
          <a:bodyPr/>
          <a:lstStyle/>
          <a:p>
            <a:r>
              <a:rPr lang="en-US" sz="2400" dirty="0"/>
              <a:t>Protection for children/youth under </a:t>
            </a:r>
            <a:r>
              <a:rPr lang="en-US" sz="2400" dirty="0">
                <a:solidFill>
                  <a:srgbClr val="FF0000"/>
                </a:solidFill>
              </a:rPr>
              <a:t>21 in Washington </a:t>
            </a:r>
            <a:r>
              <a:rPr lang="en-US" sz="2400" dirty="0"/>
              <a:t>(18 in most states):</a:t>
            </a:r>
          </a:p>
          <a:p>
            <a:pPr lvl="1"/>
            <a:r>
              <a:rPr lang="en-US" sz="2400" dirty="0"/>
              <a:t>who have been </a:t>
            </a:r>
            <a:r>
              <a:rPr lang="en-US" sz="2400" b="1" dirty="0"/>
              <a:t>abandoned, abused, or neglected </a:t>
            </a:r>
            <a:r>
              <a:rPr lang="en-US" sz="2400" dirty="0"/>
              <a:t>by one or both parents</a:t>
            </a:r>
          </a:p>
          <a:p>
            <a:pPr lvl="1"/>
            <a:r>
              <a:rPr lang="en-US" sz="2400" dirty="0"/>
              <a:t>For whom reunification with parent is not viable due to this abuse, abandonment, or neglect </a:t>
            </a:r>
          </a:p>
          <a:p>
            <a:pPr lvl="1"/>
            <a:r>
              <a:rPr lang="en-US" sz="2400" dirty="0"/>
              <a:t>For whom it would not be in their best interests to return to their home country </a:t>
            </a:r>
          </a:p>
          <a:p>
            <a:r>
              <a:rPr lang="en-US" sz="2400" dirty="0"/>
              <a:t>State court case (dependency, </a:t>
            </a:r>
            <a:r>
              <a:rPr lang="en-US" sz="2400" dirty="0">
                <a:solidFill>
                  <a:srgbClr val="FF0000"/>
                </a:solidFill>
              </a:rPr>
              <a:t>new law: vulnerable youth guardianship</a:t>
            </a:r>
            <a:r>
              <a:rPr lang="en-US" sz="2400" dirty="0"/>
              <a:t>, criminal, non-parental custody, etc.) required </a:t>
            </a:r>
          </a:p>
          <a:p>
            <a:pPr marL="366713" lvl="1" indent="0">
              <a:buNone/>
            </a:pPr>
            <a:r>
              <a:rPr lang="en-US" sz="1800" dirty="0"/>
              <a:t>** new law was signed on May 10, 2017. Before only children under 18 could qualify in the state of Washington </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60198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81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Citizenship	</a:t>
            </a:r>
          </a:p>
        </p:txBody>
      </p:sp>
      <p:sp>
        <p:nvSpPr>
          <p:cNvPr id="3" name="Content Placeholder 2"/>
          <p:cNvSpPr>
            <a:spLocks noGrp="1"/>
          </p:cNvSpPr>
          <p:nvPr>
            <p:ph sz="quarter" idx="1"/>
          </p:nvPr>
        </p:nvSpPr>
        <p:spPr/>
        <p:txBody>
          <a:bodyPr>
            <a:normAutofit fontScale="85000" lnSpcReduction="10000"/>
          </a:bodyPr>
          <a:lstStyle/>
          <a:p>
            <a:r>
              <a:rPr lang="en-US" dirty="0"/>
              <a:t>Acquired or derived</a:t>
            </a:r>
          </a:p>
          <a:p>
            <a:pPr lvl="1"/>
            <a:r>
              <a:rPr lang="en-US" dirty="0"/>
              <a:t>If your parents or grandparents are U.S. citizens, it is possible that you became a U.S. citizen automatically. Since the law is complicated, you should consult with an immigration attorney to understand your options. </a:t>
            </a:r>
          </a:p>
          <a:p>
            <a:r>
              <a:rPr lang="en-US" dirty="0"/>
              <a:t>Naturalization</a:t>
            </a:r>
          </a:p>
          <a:p>
            <a:pPr lvl="1"/>
            <a:r>
              <a:rPr lang="en-US" dirty="0"/>
              <a:t>After you have had your lawful permanent resident status for five years (or three if you obtained your status through U.S. citizen spouse), you can apply for “naturalization” (U.S. citizenship). Refugees get to count the time since they were admitted as a refugee.</a:t>
            </a:r>
          </a:p>
          <a:p>
            <a:pPr lvl="1"/>
            <a:r>
              <a:rPr lang="en-US" dirty="0"/>
              <a:t>You can learn more about the requirements at: </a:t>
            </a:r>
            <a:r>
              <a:rPr lang="en-US" dirty="0">
                <a:hlinkClick r:id="rId2"/>
              </a:rPr>
              <a:t>https://www.uscis.gov/citizenship/learners/apply-citizenship</a:t>
            </a:r>
            <a:r>
              <a:rPr lang="en-US" dirty="0"/>
              <a:t> </a:t>
            </a:r>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59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algn="ctr" eaLnBrk="1" hangingPunct="1"/>
            <a:r>
              <a:rPr lang="en-US" sz="4000" dirty="0"/>
              <a:t>Northwest Immigrant Rights Project</a:t>
            </a:r>
          </a:p>
        </p:txBody>
      </p:sp>
      <p:sp>
        <p:nvSpPr>
          <p:cNvPr id="10243" name="Content Placeholder 2"/>
          <p:cNvSpPr>
            <a:spLocks noGrp="1"/>
          </p:cNvSpPr>
          <p:nvPr>
            <p:ph sz="quarter" idx="1"/>
          </p:nvPr>
        </p:nvSpPr>
        <p:spPr>
          <a:xfrm>
            <a:off x="612775" y="1600200"/>
            <a:ext cx="8153400" cy="4495800"/>
          </a:xfrm>
        </p:spPr>
        <p:txBody>
          <a:bodyPr/>
          <a:lstStyle/>
          <a:p>
            <a:pPr lvl="1" eaLnBrk="1" hangingPunct="1">
              <a:defRPr/>
            </a:pPr>
            <a:r>
              <a:rPr lang="en-US" sz="2400" dirty="0"/>
              <a:t>The only organization that provides comprehensive legal immigration services for low-income people in Washington State.</a:t>
            </a:r>
          </a:p>
          <a:p>
            <a:pPr lvl="1" eaLnBrk="1" hangingPunct="1">
              <a:defRPr/>
            </a:pPr>
            <a:r>
              <a:rPr lang="en-US" sz="2400" dirty="0"/>
              <a:t>Principal Focus: Direct legal representation</a:t>
            </a:r>
          </a:p>
          <a:p>
            <a:pPr lvl="1" eaLnBrk="1" hangingPunct="1">
              <a:defRPr/>
            </a:pPr>
            <a:r>
              <a:rPr lang="en-US" sz="2400" dirty="0"/>
              <a:t>Also: Creating systemic change in the practices and public policies that affect immigrants through high-impact litigation, public policy, and community education. </a:t>
            </a:r>
          </a:p>
          <a:p>
            <a:pPr lvl="1" eaLnBrk="1" hangingPunct="1">
              <a:defRPr/>
            </a:pPr>
            <a:r>
              <a:rPr lang="en-US" sz="2400" dirty="0"/>
              <a:t>Four offices: Seattle, Granger, Wenatchee, and  Tacoma (only for detained persons)</a:t>
            </a:r>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831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429000"/>
          </a:xfrm>
        </p:spPr>
        <p:txBody>
          <a:bodyPr/>
          <a:lstStyle/>
          <a:p>
            <a:r>
              <a:rPr lang="en-US" sz="4000" dirty="0"/>
              <a:t>Safety Planning</a:t>
            </a:r>
          </a:p>
          <a:p>
            <a:pPr lvl="0"/>
            <a:r>
              <a:rPr lang="en-US" sz="4000" dirty="0"/>
              <a:t>Know Your Rights</a:t>
            </a:r>
          </a:p>
        </p:txBody>
      </p:sp>
      <p:sp>
        <p:nvSpPr>
          <p:cNvPr id="3" name="Title 2"/>
          <p:cNvSpPr>
            <a:spLocks noGrp="1"/>
          </p:cNvSpPr>
          <p:nvPr>
            <p:ph type="title"/>
          </p:nvPr>
        </p:nvSpPr>
        <p:spPr/>
        <p:txBody>
          <a:bodyPr/>
          <a:lstStyle/>
          <a:p>
            <a:r>
              <a:rPr lang="en-US" dirty="0"/>
              <a:t>What you can do</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18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Safety Planning</a:t>
            </a:r>
          </a:p>
        </p:txBody>
      </p:sp>
      <p:sp>
        <p:nvSpPr>
          <p:cNvPr id="3" name="Content Placeholder 2"/>
          <p:cNvSpPr>
            <a:spLocks noGrp="1"/>
          </p:cNvSpPr>
          <p:nvPr>
            <p:ph sz="quarter" idx="1"/>
          </p:nvPr>
        </p:nvSpPr>
        <p:spPr>
          <a:xfrm>
            <a:off x="612648" y="1828800"/>
            <a:ext cx="8153400" cy="4267200"/>
          </a:xfrm>
        </p:spPr>
        <p:txBody>
          <a:bodyPr/>
          <a:lstStyle/>
          <a:p>
            <a:r>
              <a:rPr lang="en-US" dirty="0"/>
              <a:t>Individuals should get </a:t>
            </a:r>
            <a:r>
              <a:rPr lang="en-US" dirty="0">
                <a:solidFill>
                  <a:srgbClr val="C00000"/>
                </a:solidFill>
              </a:rPr>
              <a:t>INDIVIDUALIZED</a:t>
            </a:r>
            <a:r>
              <a:rPr lang="en-US" dirty="0"/>
              <a:t> immigration advice about their situation from an experienced </a:t>
            </a:r>
            <a:r>
              <a:rPr lang="en-US"/>
              <a:t>immigration attorney </a:t>
            </a:r>
            <a:endParaRPr lang="en-US" dirty="0"/>
          </a:p>
          <a:p>
            <a:r>
              <a:rPr lang="en-US" dirty="0"/>
              <a:t>Every one should get legal assistance! But especially clients with the following </a:t>
            </a:r>
            <a:r>
              <a:rPr lang="en-US" dirty="0">
                <a:solidFill>
                  <a:srgbClr val="FF0000"/>
                </a:solidFill>
              </a:rPr>
              <a:t>red flags</a:t>
            </a:r>
            <a:r>
              <a:rPr lang="en-US" dirty="0"/>
              <a:t>: </a:t>
            </a:r>
          </a:p>
          <a:p>
            <a:pPr lvl="1"/>
            <a:r>
              <a:rPr lang="en-US" dirty="0"/>
              <a:t>Prior contact with immigration authorities </a:t>
            </a:r>
          </a:p>
          <a:p>
            <a:pPr lvl="1"/>
            <a:r>
              <a:rPr lang="en-US" dirty="0"/>
              <a:t>Prior deportation/removal orders </a:t>
            </a:r>
          </a:p>
          <a:p>
            <a:pPr lvl="1"/>
            <a:r>
              <a:rPr lang="en-US" dirty="0"/>
              <a:t>Criminal history </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08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Planning </a:t>
            </a:r>
          </a:p>
        </p:txBody>
      </p:sp>
      <p:sp>
        <p:nvSpPr>
          <p:cNvPr id="3" name="Content Placeholder 2"/>
          <p:cNvSpPr>
            <a:spLocks noGrp="1"/>
          </p:cNvSpPr>
          <p:nvPr>
            <p:ph sz="quarter" idx="1"/>
          </p:nvPr>
        </p:nvSpPr>
        <p:spPr/>
        <p:txBody>
          <a:bodyPr>
            <a:normAutofit/>
          </a:bodyPr>
          <a:lstStyle/>
          <a:p>
            <a:r>
              <a:rPr lang="en-US" sz="2400" b="1" dirty="0"/>
              <a:t>Important to be prepared</a:t>
            </a:r>
          </a:p>
          <a:p>
            <a:pPr lvl="1"/>
            <a:r>
              <a:rPr lang="en-US" sz="2400" dirty="0"/>
              <a:t>Know what documents you should carry with you. </a:t>
            </a:r>
          </a:p>
          <a:p>
            <a:pPr lvl="2"/>
            <a:r>
              <a:rPr lang="en-US" sz="2400" dirty="0"/>
              <a:t>State ID or driver’s license – info about you</a:t>
            </a:r>
          </a:p>
          <a:p>
            <a:pPr lvl="2"/>
            <a:r>
              <a:rPr lang="en-US" sz="2400" dirty="0"/>
              <a:t>DO NOT CARRY info about immigration status or country of origin (consular ID, passport)</a:t>
            </a:r>
          </a:p>
          <a:p>
            <a:pPr lvl="2"/>
            <a:r>
              <a:rPr lang="en-US" sz="2400" dirty="0"/>
              <a:t>DO NOT CARRY false documents</a:t>
            </a:r>
          </a:p>
          <a:p>
            <a:pPr lvl="1"/>
            <a:r>
              <a:rPr lang="en-US" sz="2400" dirty="0"/>
              <a:t>Know Your Rights cards </a:t>
            </a:r>
          </a:p>
        </p:txBody>
      </p:sp>
      <p:pic>
        <p:nvPicPr>
          <p:cNvPr id="5"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266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Planning (continued) </a:t>
            </a:r>
          </a:p>
        </p:txBody>
      </p:sp>
      <p:sp>
        <p:nvSpPr>
          <p:cNvPr id="3" name="Content Placeholder 2"/>
          <p:cNvSpPr>
            <a:spLocks noGrp="1"/>
          </p:cNvSpPr>
          <p:nvPr>
            <p:ph sz="quarter" idx="1"/>
          </p:nvPr>
        </p:nvSpPr>
        <p:spPr/>
        <p:txBody>
          <a:bodyPr/>
          <a:lstStyle/>
          <a:p>
            <a:r>
              <a:rPr lang="en-US" b="1" dirty="0"/>
              <a:t>Family safety plan</a:t>
            </a:r>
          </a:p>
          <a:p>
            <a:pPr lvl="1"/>
            <a:r>
              <a:rPr lang="en-US" dirty="0"/>
              <a:t>Care of children: </a:t>
            </a:r>
          </a:p>
          <a:p>
            <a:pPr lvl="2"/>
            <a:r>
              <a:rPr lang="en-US" dirty="0"/>
              <a:t>Update school records (emergency contact, authorization for pick up)</a:t>
            </a:r>
          </a:p>
          <a:p>
            <a:pPr lvl="2"/>
            <a:r>
              <a:rPr lang="en-US" dirty="0"/>
              <a:t>Powers of attorney/medical authorizations </a:t>
            </a:r>
          </a:p>
          <a:p>
            <a:pPr lvl="2"/>
            <a:r>
              <a:rPr lang="en-US" dirty="0"/>
              <a:t>Update documents for children (birth certificate, passport, SSN, immunization records) </a:t>
            </a:r>
          </a:p>
          <a:p>
            <a:pPr lvl="1"/>
            <a:r>
              <a:rPr lang="en-US" dirty="0"/>
              <a:t>Template at: </a:t>
            </a:r>
            <a:r>
              <a:rPr lang="en-US" altLang="en-US" sz="2100" dirty="0">
                <a:cs typeface="Times New Roman" panose="02020603050405020304" pitchFamily="18" charset="0"/>
                <a:hlinkClick r:id="rId2"/>
              </a:rPr>
              <a:t>www.nwirp.org/resources/know-your-rights/</a:t>
            </a:r>
            <a:endParaRPr lang="en-US" sz="2100" dirty="0"/>
          </a:p>
          <a:p>
            <a:pPr lvl="2"/>
            <a:r>
              <a:rPr lang="en-US" dirty="0"/>
              <a:t>Available in English, Spanish, and Somali </a:t>
            </a:r>
          </a:p>
          <a:p>
            <a:r>
              <a:rPr lang="en-US" b="1" dirty="0"/>
              <a:t>Contingency planning for property – power of attorney </a:t>
            </a:r>
            <a:r>
              <a:rPr lang="en-US" dirty="0"/>
              <a:t>(car, home, business, other assets)</a:t>
            </a:r>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8674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460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 (continued) </a:t>
            </a:r>
          </a:p>
        </p:txBody>
      </p:sp>
      <p:sp>
        <p:nvSpPr>
          <p:cNvPr id="3" name="Content Placeholder 2"/>
          <p:cNvSpPr>
            <a:spLocks noGrp="1"/>
          </p:cNvSpPr>
          <p:nvPr>
            <p:ph sz="quarter" idx="1"/>
          </p:nvPr>
        </p:nvSpPr>
        <p:spPr/>
        <p:txBody>
          <a:bodyPr/>
          <a:lstStyle/>
          <a:p>
            <a:r>
              <a:rPr lang="en-US" b="1" dirty="0"/>
              <a:t>Keep positive equities on file</a:t>
            </a:r>
          </a:p>
          <a:p>
            <a:pPr lvl="1"/>
            <a:r>
              <a:rPr lang="en-US" dirty="0"/>
              <a:t>Medical issues for kids and self</a:t>
            </a:r>
          </a:p>
          <a:p>
            <a:pPr lvl="1"/>
            <a:r>
              <a:rPr lang="en-US" dirty="0"/>
              <a:t>Records for potential immigration remedies </a:t>
            </a:r>
          </a:p>
          <a:p>
            <a:pPr lvl="1"/>
            <a:r>
              <a:rPr lang="en-US" altLang="en-US" sz="2400" dirty="0">
                <a:ea typeface="ＭＳ Ｐゴシック" panose="020B0600070205080204" pitchFamily="34" charset="-128"/>
                <a:cs typeface="Times New Roman" panose="02020603050405020304" pitchFamily="18" charset="0"/>
              </a:rPr>
              <a:t>Pictures, birth certificate, police reports, no contact orders, signed I-246 (stay of removal), application receipts (I-797), FOIA, etc.</a:t>
            </a:r>
            <a:endParaRPr lang="en-US" sz="2800" dirty="0"/>
          </a:p>
          <a:p>
            <a:pPr lvl="1"/>
            <a:r>
              <a:rPr lang="en-US" dirty="0"/>
              <a:t>Proof of continued presence for last two years (bills, school records, tax returns, pay stubs, etc. )</a:t>
            </a:r>
          </a:p>
          <a:p>
            <a:pPr marL="0" indent="0">
              <a:buNone/>
            </a:pPr>
            <a:endParaRPr lang="en-US" dirty="0"/>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738" y="516255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841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Rights</a:t>
            </a:r>
          </a:p>
        </p:txBody>
      </p:sp>
      <p:sp>
        <p:nvSpPr>
          <p:cNvPr id="3" name="Content Placeholder 2"/>
          <p:cNvSpPr>
            <a:spLocks noGrp="1"/>
          </p:cNvSpPr>
          <p:nvPr>
            <p:ph sz="quarter" idx="1"/>
          </p:nvPr>
        </p:nvSpPr>
        <p:spPr/>
        <p:txBody>
          <a:bodyPr>
            <a:normAutofit fontScale="85000" lnSpcReduction="10000"/>
          </a:bodyPr>
          <a:lstStyle/>
          <a:p>
            <a:r>
              <a:rPr lang="en-US" b="1" dirty="0">
                <a:solidFill>
                  <a:srgbClr val="FF0000"/>
                </a:solidFill>
              </a:rPr>
              <a:t>All people </a:t>
            </a:r>
            <a:r>
              <a:rPr lang="en-US" b="1" dirty="0"/>
              <a:t>– regardless of immigration status – have basic rights! </a:t>
            </a:r>
          </a:p>
          <a:p>
            <a:r>
              <a:rPr lang="en-US" b="1" dirty="0"/>
              <a:t>Right to remain silent </a:t>
            </a:r>
          </a:p>
          <a:p>
            <a:pPr lvl="1"/>
            <a:r>
              <a:rPr lang="en-US" dirty="0"/>
              <a:t>In most instances, </a:t>
            </a:r>
            <a:r>
              <a:rPr lang="en-US" u="sng" dirty="0"/>
              <a:t>voluntary disclosure </a:t>
            </a:r>
            <a:r>
              <a:rPr lang="en-US" dirty="0"/>
              <a:t>is how immigration knows someone is undocumented. </a:t>
            </a:r>
          </a:p>
          <a:p>
            <a:pPr lvl="1"/>
            <a:r>
              <a:rPr lang="en-US" dirty="0"/>
              <a:t>Do not hand over any foreign documents, and do not carry false documents. </a:t>
            </a:r>
          </a:p>
          <a:p>
            <a:r>
              <a:rPr lang="en-US" b="1" dirty="0"/>
              <a:t>Right to be safe in your homes </a:t>
            </a:r>
          </a:p>
          <a:p>
            <a:pPr lvl="1"/>
            <a:r>
              <a:rPr lang="en-US" dirty="0"/>
              <a:t>Immigration/law enforcement generally must have a court warrant in order to enter a home. </a:t>
            </a:r>
          </a:p>
          <a:p>
            <a:pPr lvl="1"/>
            <a:r>
              <a:rPr lang="en-US" dirty="0"/>
              <a:t>ICE warrants are administrative, and are NOT judicial warrants. </a:t>
            </a:r>
          </a:p>
          <a:p>
            <a:pPr marL="366713" lvl="1" indent="0">
              <a:buNone/>
            </a:pPr>
            <a:r>
              <a:rPr lang="en-US" b="1" dirty="0"/>
              <a:t>Right to labor protections</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728442"/>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368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To Do If ICE Comes to Your Door? </a:t>
            </a:r>
          </a:p>
        </p:txBody>
      </p:sp>
      <p:sp>
        <p:nvSpPr>
          <p:cNvPr id="3" name="Content Placeholder 2"/>
          <p:cNvSpPr>
            <a:spLocks noGrp="1"/>
          </p:cNvSpPr>
          <p:nvPr>
            <p:ph sz="quarter" idx="1"/>
          </p:nvPr>
        </p:nvSpPr>
        <p:spPr/>
        <p:txBody>
          <a:bodyPr>
            <a:normAutofit fontScale="92500" lnSpcReduction="20000"/>
          </a:bodyPr>
          <a:lstStyle/>
          <a:p>
            <a:r>
              <a:rPr lang="en-US" b="1" dirty="0"/>
              <a:t>Keep the door closed</a:t>
            </a:r>
          </a:p>
          <a:p>
            <a:r>
              <a:rPr lang="en-US" b="1" dirty="0"/>
              <a:t>Ask officer to identify himself </a:t>
            </a:r>
          </a:p>
          <a:p>
            <a:r>
              <a:rPr lang="en-US" b="1" dirty="0"/>
              <a:t>Ask to see a warrant</a:t>
            </a:r>
            <a:r>
              <a:rPr lang="en-US" dirty="0"/>
              <a:t>: ICE must show a search warrant signed by a judge (one signed by an “officer” is NOT sufficient) to enter your home without your permission </a:t>
            </a:r>
          </a:p>
          <a:p>
            <a:pPr lvl="1"/>
            <a:r>
              <a:rPr lang="en-US" dirty="0"/>
              <a:t>Have them slip it under the door or place it against the window </a:t>
            </a:r>
          </a:p>
          <a:p>
            <a:pPr lvl="1"/>
            <a:r>
              <a:rPr lang="en-US" dirty="0"/>
              <a:t>Check the information is accurate (Court issued, name, address, date, etc.) </a:t>
            </a:r>
          </a:p>
          <a:p>
            <a:r>
              <a:rPr lang="en-US" dirty="0"/>
              <a:t>If they enter, tell them: “I do not consent to you being here, please leave.” “I do not consent to your search.”</a:t>
            </a:r>
          </a:p>
          <a:p>
            <a:r>
              <a:rPr lang="en-US" dirty="0"/>
              <a:t>If you choose to speak, step outside and close the door. </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769"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224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881" y="533400"/>
            <a:ext cx="4711934" cy="6096000"/>
          </a:xfrm>
          <a:prstGeom prst="rect">
            <a:avLst/>
          </a:prstGeom>
        </p:spPr>
      </p:pic>
      <p:pic>
        <p:nvPicPr>
          <p:cNvPr id="4" name="Picture 3"/>
          <p:cNvPicPr>
            <a:picLocks noChangeAspect="1"/>
          </p:cNvPicPr>
          <p:nvPr/>
        </p:nvPicPr>
        <p:blipFill>
          <a:blip r:embed="rId3"/>
          <a:stretch>
            <a:fillRect/>
          </a:stretch>
        </p:blipFill>
        <p:spPr>
          <a:xfrm>
            <a:off x="4191000" y="1905000"/>
            <a:ext cx="4841329" cy="2514600"/>
          </a:xfrm>
          <a:prstGeom prst="rect">
            <a:avLst/>
          </a:prstGeom>
        </p:spPr>
      </p:pic>
      <p:sp>
        <p:nvSpPr>
          <p:cNvPr id="2" name="TextBox 1"/>
          <p:cNvSpPr txBox="1"/>
          <p:nvPr/>
        </p:nvSpPr>
        <p:spPr>
          <a:xfrm>
            <a:off x="609600" y="5943600"/>
            <a:ext cx="3259097" cy="461665"/>
          </a:xfrm>
          <a:prstGeom prst="rect">
            <a:avLst/>
          </a:prstGeom>
          <a:noFill/>
        </p:spPr>
        <p:txBody>
          <a:bodyPr wrap="none" rtlCol="0">
            <a:spAutoFit/>
          </a:bodyPr>
          <a:lstStyle/>
          <a:p>
            <a:r>
              <a:rPr lang="en-US" sz="2400" b="1" dirty="0">
                <a:solidFill>
                  <a:srgbClr val="FF0000"/>
                </a:solidFill>
              </a:rPr>
              <a:t>JUDICIAL WARRANT</a:t>
            </a:r>
          </a:p>
        </p:txBody>
      </p:sp>
      <p:sp>
        <p:nvSpPr>
          <p:cNvPr id="3" name="TextBox 2"/>
          <p:cNvSpPr txBox="1"/>
          <p:nvPr/>
        </p:nvSpPr>
        <p:spPr>
          <a:xfrm>
            <a:off x="2423401" y="1349391"/>
            <a:ext cx="1830950" cy="276999"/>
          </a:xfrm>
          <a:prstGeom prst="rect">
            <a:avLst/>
          </a:prstGeom>
          <a:noFill/>
        </p:spPr>
        <p:txBody>
          <a:bodyPr wrap="none" rtlCol="0">
            <a:spAutoFit/>
          </a:bodyPr>
          <a:lstStyle/>
          <a:p>
            <a:pPr algn="ctr"/>
            <a:r>
              <a:rPr lang="en-US" sz="1200" dirty="0">
                <a:solidFill>
                  <a:srgbClr val="FF0000"/>
                </a:solidFill>
              </a:rPr>
              <a:t>County or Federal Court</a:t>
            </a:r>
          </a:p>
        </p:txBody>
      </p:sp>
      <p:sp>
        <p:nvSpPr>
          <p:cNvPr id="6" name="TextBox 5"/>
          <p:cNvSpPr txBox="1"/>
          <p:nvPr/>
        </p:nvSpPr>
        <p:spPr>
          <a:xfrm>
            <a:off x="2602939" y="5257800"/>
            <a:ext cx="1471878" cy="276999"/>
          </a:xfrm>
          <a:prstGeom prst="rect">
            <a:avLst/>
          </a:prstGeom>
          <a:noFill/>
        </p:spPr>
        <p:txBody>
          <a:bodyPr wrap="none" rtlCol="0">
            <a:spAutoFit/>
          </a:bodyPr>
          <a:lstStyle/>
          <a:p>
            <a:pPr algn="ctr"/>
            <a:r>
              <a:rPr lang="en-US" sz="1200" dirty="0">
                <a:solidFill>
                  <a:srgbClr val="FF0000"/>
                </a:solidFill>
              </a:rPr>
              <a:t>Signature of Judge</a:t>
            </a:r>
          </a:p>
        </p:txBody>
      </p:sp>
      <p:sp>
        <p:nvSpPr>
          <p:cNvPr id="7" name="TextBox 6"/>
          <p:cNvSpPr txBox="1"/>
          <p:nvPr/>
        </p:nvSpPr>
        <p:spPr>
          <a:xfrm>
            <a:off x="4953000" y="4413191"/>
            <a:ext cx="3077509" cy="523220"/>
          </a:xfrm>
          <a:prstGeom prst="rect">
            <a:avLst/>
          </a:prstGeom>
          <a:noFill/>
        </p:spPr>
        <p:txBody>
          <a:bodyPr wrap="none" rtlCol="0">
            <a:spAutoFit/>
          </a:bodyPr>
          <a:lstStyle/>
          <a:p>
            <a:r>
              <a:rPr lang="en-US" sz="2800" b="1" dirty="0"/>
              <a:t>ICE “WARRANT”</a:t>
            </a:r>
          </a:p>
        </p:txBody>
      </p:sp>
      <p:pic>
        <p:nvPicPr>
          <p:cNvPr id="8" name="Picture 6" descr="nwirp-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769"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230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ICE Approaches You in the Community? </a:t>
            </a:r>
          </a:p>
        </p:txBody>
      </p:sp>
      <p:sp>
        <p:nvSpPr>
          <p:cNvPr id="3" name="Content Placeholder 2"/>
          <p:cNvSpPr>
            <a:spLocks noGrp="1"/>
          </p:cNvSpPr>
          <p:nvPr>
            <p:ph sz="quarter" idx="1"/>
          </p:nvPr>
        </p:nvSpPr>
        <p:spPr/>
        <p:txBody>
          <a:bodyPr/>
          <a:lstStyle/>
          <a:p>
            <a:r>
              <a:rPr lang="en-US" sz="2400" b="1" dirty="0"/>
              <a:t>Remain calm </a:t>
            </a:r>
            <a:r>
              <a:rPr lang="en-US" sz="2400" dirty="0"/>
              <a:t>– running away can give cause for ICE to arrest/detain you</a:t>
            </a:r>
          </a:p>
          <a:p>
            <a:r>
              <a:rPr lang="en-US" sz="2400" b="1" dirty="0"/>
              <a:t>Remain silent </a:t>
            </a:r>
            <a:r>
              <a:rPr lang="en-US" sz="2400" dirty="0"/>
              <a:t>and do not answer any questions – especially about where you were born </a:t>
            </a:r>
          </a:p>
          <a:p>
            <a:r>
              <a:rPr lang="en-US" sz="2400" b="1" dirty="0"/>
              <a:t>Ask if you are free to leave </a:t>
            </a:r>
          </a:p>
          <a:p>
            <a:pPr lvl="1"/>
            <a:r>
              <a:rPr lang="en-US" sz="2000" dirty="0"/>
              <a:t>“voluntary” inspection versus arrest/seizure  </a:t>
            </a:r>
          </a:p>
          <a:p>
            <a:pPr lvl="1"/>
            <a:r>
              <a:rPr lang="en-US" sz="2000" dirty="0"/>
              <a:t>If yes, calmly and silently walk away</a:t>
            </a:r>
          </a:p>
          <a:p>
            <a:r>
              <a:rPr lang="en-US" sz="2400" b="1" dirty="0"/>
              <a:t>Do not sign </a:t>
            </a:r>
            <a:r>
              <a:rPr lang="en-US" sz="2400" dirty="0"/>
              <a:t>any documents until you speak with a lawyer</a:t>
            </a:r>
          </a:p>
          <a:p>
            <a:r>
              <a:rPr lang="en-US" sz="2400" dirty="0"/>
              <a:t>You do not have to consent to search of yourself or your belongings</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769"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919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If Detained by ICE?</a:t>
            </a:r>
          </a:p>
        </p:txBody>
      </p:sp>
      <p:sp>
        <p:nvSpPr>
          <p:cNvPr id="3" name="Content Placeholder 2"/>
          <p:cNvSpPr>
            <a:spLocks noGrp="1"/>
          </p:cNvSpPr>
          <p:nvPr>
            <p:ph sz="quarter" idx="1"/>
          </p:nvPr>
        </p:nvSpPr>
        <p:spPr/>
        <p:txBody>
          <a:bodyPr/>
          <a:lstStyle/>
          <a:p>
            <a:r>
              <a:rPr lang="en-US" dirty="0">
                <a:solidFill>
                  <a:srgbClr val="FF0000"/>
                </a:solidFill>
              </a:rPr>
              <a:t>DO NOT </a:t>
            </a:r>
            <a:r>
              <a:rPr lang="en-US" dirty="0"/>
              <a:t>sign documents without legal help </a:t>
            </a:r>
          </a:p>
          <a:p>
            <a:pPr lvl="1"/>
            <a:r>
              <a:rPr lang="en-US" dirty="0"/>
              <a:t>Could waive important rights </a:t>
            </a:r>
          </a:p>
          <a:p>
            <a:r>
              <a:rPr lang="en-US" dirty="0"/>
              <a:t>After providing your name and asking to speak to an attorney, exercise your right to</a:t>
            </a:r>
            <a:r>
              <a:rPr lang="en-US" b="1" dirty="0"/>
              <a:t> </a:t>
            </a:r>
            <a:r>
              <a:rPr lang="en-US" b="1" u="sng" dirty="0"/>
              <a:t>remain silent</a:t>
            </a:r>
          </a:p>
          <a:p>
            <a:pPr lvl="1"/>
            <a:r>
              <a:rPr lang="en-US" dirty="0"/>
              <a:t>Name is for locating you – if you give false name, difficult for family and attorney to find you</a:t>
            </a:r>
          </a:p>
          <a:p>
            <a:r>
              <a:rPr lang="en-US" dirty="0"/>
              <a:t>Contact attorney/legal services organization as soon as possible</a:t>
            </a:r>
          </a:p>
          <a:p>
            <a:r>
              <a:rPr lang="en-US" dirty="0"/>
              <a:t>Some people may be eligible to ask for release on bond </a:t>
            </a:r>
          </a:p>
        </p:txBody>
      </p:sp>
      <p:pic>
        <p:nvPicPr>
          <p:cNvPr id="5"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4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algn="ctr"/>
            <a:r>
              <a:rPr lang="en-US" sz="4000" dirty="0"/>
              <a:t>Today’s event…</a:t>
            </a:r>
          </a:p>
        </p:txBody>
      </p:sp>
      <p:sp>
        <p:nvSpPr>
          <p:cNvPr id="3" name="Content Placeholder 2"/>
          <p:cNvSpPr>
            <a:spLocks noGrp="1"/>
          </p:cNvSpPr>
          <p:nvPr>
            <p:ph sz="quarter" idx="1"/>
          </p:nvPr>
        </p:nvSpPr>
        <p:spPr>
          <a:xfrm>
            <a:off x="612775" y="1600200"/>
            <a:ext cx="8153400" cy="4495800"/>
          </a:xfrm>
        </p:spPr>
        <p:txBody>
          <a:bodyPr/>
          <a:lstStyle/>
          <a:p>
            <a:r>
              <a:rPr lang="en-US" dirty="0"/>
              <a:t>Part 1 – Executive Orders and New Administration Changes </a:t>
            </a:r>
          </a:p>
          <a:p>
            <a:r>
              <a:rPr lang="en-US" dirty="0"/>
              <a:t>Part 2 – Protections for Vulnerable People</a:t>
            </a:r>
          </a:p>
          <a:p>
            <a:r>
              <a:rPr lang="en-US" dirty="0"/>
              <a:t>Part 3 – What You Can Do</a:t>
            </a:r>
          </a:p>
          <a:p>
            <a:pPr lvl="1"/>
            <a:r>
              <a:rPr lang="en-US" dirty="0"/>
              <a:t>Safety Planning </a:t>
            </a:r>
          </a:p>
          <a:p>
            <a:pPr lvl="1"/>
            <a:r>
              <a:rPr lang="en-US" dirty="0"/>
              <a:t>Know Your Rights</a:t>
            </a:r>
          </a:p>
          <a:p>
            <a:r>
              <a:rPr lang="en-US" dirty="0"/>
              <a:t>Part 4 – How to Get Help and Questions </a:t>
            </a:r>
          </a:p>
          <a:p>
            <a:endParaRPr lang="en-US" dirty="0"/>
          </a:p>
          <a:p>
            <a:pPr>
              <a:defRPr/>
            </a:pPr>
            <a:endParaRPr lang="en-US" sz="3200" dirty="0"/>
          </a:p>
          <a:p>
            <a:pPr>
              <a:defRPr/>
            </a:pPr>
            <a:endParaRPr lang="en-US" sz="2600" dirty="0"/>
          </a:p>
          <a:p>
            <a:pPr marL="0" indent="0">
              <a:buFont typeface="Wingdings" pitchFamily="2" charset="2"/>
              <a:buNone/>
              <a:defRPr/>
            </a:pPr>
            <a:endParaRPr lang="en-US" sz="2600" dirty="0"/>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ICE be able to deport me right away if I am detained? </a:t>
            </a:r>
          </a:p>
        </p:txBody>
      </p:sp>
      <p:sp>
        <p:nvSpPr>
          <p:cNvPr id="3" name="Content Placeholder 2"/>
          <p:cNvSpPr>
            <a:spLocks noGrp="1"/>
          </p:cNvSpPr>
          <p:nvPr>
            <p:ph sz="quarter" idx="1"/>
          </p:nvPr>
        </p:nvSpPr>
        <p:spPr/>
        <p:txBody>
          <a:bodyPr/>
          <a:lstStyle/>
          <a:p>
            <a:r>
              <a:rPr lang="en-US" dirty="0"/>
              <a:t>Usually no. If you have never had any contact with immigration before, you will have a right to a hearing before an immigration judge before you can be deported. </a:t>
            </a:r>
          </a:p>
          <a:p>
            <a:r>
              <a:rPr lang="en-US" dirty="0"/>
              <a:t>If you ask for a hearing, you might be detained during your removal proceedings. </a:t>
            </a:r>
          </a:p>
          <a:p>
            <a:r>
              <a:rPr lang="en-US" dirty="0"/>
              <a:t>If you do not wish to fight deportation, you can decline your right to a hearing and sign for voluntary return. </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759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1">
                <a:shade val="90000"/>
                <a:satMod val="140000"/>
              </a:schemeClr>
              <a:schemeClr val="bg1">
                <a:satMod val="12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Where to get legal help</a:t>
            </a:r>
          </a:p>
          <a:p>
            <a:r>
              <a:rPr lang="en-US" dirty="0"/>
              <a:t>What to do if you are detained in the Northwest Detention Center</a:t>
            </a:r>
          </a:p>
        </p:txBody>
      </p:sp>
      <p:sp>
        <p:nvSpPr>
          <p:cNvPr id="3" name="Title 2"/>
          <p:cNvSpPr>
            <a:spLocks noGrp="1"/>
          </p:cNvSpPr>
          <p:nvPr>
            <p:ph type="title"/>
          </p:nvPr>
        </p:nvSpPr>
        <p:spPr/>
        <p:txBody>
          <a:bodyPr/>
          <a:lstStyle/>
          <a:p>
            <a:r>
              <a:rPr lang="en-US" dirty="0"/>
              <a:t>Getting Help </a:t>
            </a:r>
          </a:p>
        </p:txBody>
      </p:sp>
      <p:pic>
        <p:nvPicPr>
          <p:cNvPr id="6"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928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Assistance </a:t>
            </a:r>
          </a:p>
        </p:txBody>
      </p:sp>
      <p:sp>
        <p:nvSpPr>
          <p:cNvPr id="3" name="Content Placeholder 2"/>
          <p:cNvSpPr>
            <a:spLocks noGrp="1"/>
          </p:cNvSpPr>
          <p:nvPr>
            <p:ph sz="quarter" idx="2"/>
          </p:nvPr>
        </p:nvSpPr>
        <p:spPr>
          <a:xfrm>
            <a:off x="609600" y="2686050"/>
            <a:ext cx="3886200" cy="3790950"/>
          </a:xfrm>
        </p:spPr>
        <p:txBody>
          <a:bodyPr>
            <a:normAutofit fontScale="70000" lnSpcReduction="20000"/>
          </a:bodyPr>
          <a:lstStyle/>
          <a:p>
            <a:r>
              <a:rPr lang="en-US" b="1" dirty="0"/>
              <a:t>Private Attorneys: </a:t>
            </a:r>
          </a:p>
          <a:p>
            <a:pPr lvl="1"/>
            <a:r>
              <a:rPr lang="en-US" dirty="0"/>
              <a:t>Good advice is expensive </a:t>
            </a:r>
          </a:p>
          <a:p>
            <a:pPr lvl="1"/>
            <a:r>
              <a:rPr lang="en-US" dirty="0"/>
              <a:t>Cases often take a long time </a:t>
            </a:r>
          </a:p>
          <a:p>
            <a:pPr lvl="1"/>
            <a:r>
              <a:rPr lang="en-US" dirty="0"/>
              <a:t>Law is bad: attorneys are not magicians </a:t>
            </a:r>
          </a:p>
          <a:p>
            <a:pPr lvl="1"/>
            <a:r>
              <a:rPr lang="en-US" dirty="0"/>
              <a:t>Important to be realistic about chances </a:t>
            </a:r>
          </a:p>
          <a:p>
            <a:r>
              <a:rPr lang="en-US" b="1" dirty="0"/>
              <a:t>Check if authorized to practice: </a:t>
            </a:r>
          </a:p>
          <a:p>
            <a:pPr lvl="1"/>
            <a:r>
              <a:rPr lang="en-US" dirty="0"/>
              <a:t>Bar license and in good standing</a:t>
            </a:r>
          </a:p>
          <a:p>
            <a:pPr lvl="1"/>
            <a:r>
              <a:rPr lang="en-US" dirty="0"/>
              <a:t>BIA-recognized agencies</a:t>
            </a:r>
          </a:p>
          <a:p>
            <a:pPr lvl="2"/>
            <a:r>
              <a:rPr lang="en-US" dirty="0"/>
              <a:t>accredited representatives: authorized to practice immigration law </a:t>
            </a:r>
          </a:p>
        </p:txBody>
      </p:sp>
      <p:sp>
        <p:nvSpPr>
          <p:cNvPr id="4" name="Content Placeholder 3"/>
          <p:cNvSpPr>
            <a:spLocks noGrp="1"/>
          </p:cNvSpPr>
          <p:nvPr>
            <p:ph sz="quarter" idx="4"/>
          </p:nvPr>
        </p:nvSpPr>
        <p:spPr/>
        <p:txBody>
          <a:bodyPr>
            <a:normAutofit/>
          </a:bodyPr>
          <a:lstStyle/>
          <a:p>
            <a:pPr lvl="1"/>
            <a:r>
              <a:rPr lang="en-US" dirty="0"/>
              <a:t>Important to get things in writing </a:t>
            </a:r>
          </a:p>
          <a:p>
            <a:pPr lvl="1"/>
            <a:r>
              <a:rPr lang="en-US" dirty="0"/>
              <a:t>If it sounds too good to be true…</a:t>
            </a:r>
          </a:p>
          <a:p>
            <a:pPr lvl="1"/>
            <a:r>
              <a:rPr lang="en-US" dirty="0"/>
              <a:t>Experience in immigration law</a:t>
            </a:r>
          </a:p>
          <a:p>
            <a:pPr lvl="1"/>
            <a:r>
              <a:rPr lang="en-US" dirty="0"/>
              <a:t>Unauthorized practice of law: Big Problem </a:t>
            </a:r>
          </a:p>
          <a:p>
            <a:pPr marL="0" indent="0">
              <a:buNone/>
            </a:pPr>
            <a:endParaRPr lang="en-US" dirty="0"/>
          </a:p>
        </p:txBody>
      </p:sp>
      <p:sp>
        <p:nvSpPr>
          <p:cNvPr id="8" name="Text Placeholder 7"/>
          <p:cNvSpPr>
            <a:spLocks noGrp="1"/>
          </p:cNvSpPr>
          <p:nvPr>
            <p:ph type="body" sz="quarter" idx="1"/>
          </p:nvPr>
        </p:nvSpPr>
        <p:spPr/>
        <p:txBody>
          <a:bodyPr/>
          <a:lstStyle/>
          <a:p>
            <a:r>
              <a:rPr lang="en-US" dirty="0"/>
              <a:t>Getting good legal advice </a:t>
            </a:r>
          </a:p>
        </p:txBody>
      </p:sp>
      <p:sp>
        <p:nvSpPr>
          <p:cNvPr id="9" name="Text Placeholder 8"/>
          <p:cNvSpPr>
            <a:spLocks noGrp="1"/>
          </p:cNvSpPr>
          <p:nvPr>
            <p:ph type="body" sz="quarter" idx="3"/>
          </p:nvPr>
        </p:nvSpPr>
        <p:spPr/>
        <p:txBody>
          <a:bodyPr/>
          <a:lstStyle/>
          <a:p>
            <a:r>
              <a:rPr lang="en-US" dirty="0"/>
              <a:t>Bad attorneys/consultants/</a:t>
            </a:r>
            <a:r>
              <a:rPr lang="en-US" dirty="0" err="1"/>
              <a:t>notarios</a:t>
            </a:r>
            <a:r>
              <a:rPr lang="en-US" dirty="0"/>
              <a:t>:</a:t>
            </a:r>
          </a:p>
        </p:txBody>
      </p:sp>
      <p:pic>
        <p:nvPicPr>
          <p:cNvPr id="10"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595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Legal Resources</a:t>
            </a:r>
          </a:p>
        </p:txBody>
      </p:sp>
      <p:sp>
        <p:nvSpPr>
          <p:cNvPr id="6" name="Content Placeholder 5"/>
          <p:cNvSpPr>
            <a:spLocks noGrp="1"/>
          </p:cNvSpPr>
          <p:nvPr>
            <p:ph sz="quarter" idx="1"/>
          </p:nvPr>
        </p:nvSpPr>
        <p:spPr/>
        <p:txBody>
          <a:bodyPr>
            <a:normAutofit fontScale="92500" lnSpcReduction="20000"/>
          </a:bodyPr>
          <a:lstStyle/>
          <a:p>
            <a:r>
              <a:rPr lang="en-US" b="1" dirty="0"/>
              <a:t>Nonprofit Agencies: </a:t>
            </a:r>
          </a:p>
          <a:p>
            <a:pPr lvl="1"/>
            <a:r>
              <a:rPr lang="en-US" dirty="0"/>
              <a:t>National Immigration Legal Services Directory: </a:t>
            </a:r>
          </a:p>
          <a:p>
            <a:pPr lvl="2"/>
            <a:r>
              <a:rPr lang="en-US" altLang="en-US" sz="1800" dirty="0">
                <a:cs typeface="Times New Roman" panose="02020603050405020304" pitchFamily="18" charset="0"/>
                <a:hlinkClick r:id="rId2"/>
              </a:rPr>
              <a:t>www.immigrationadvocates.org/nonprofit/legaldirectory/</a:t>
            </a:r>
            <a:r>
              <a:rPr lang="en-US" altLang="en-US" sz="1800" dirty="0">
                <a:cs typeface="Times New Roman" panose="02020603050405020304" pitchFamily="18" charset="0"/>
              </a:rPr>
              <a:t> </a:t>
            </a:r>
            <a:endParaRPr lang="en-US" dirty="0"/>
          </a:p>
          <a:p>
            <a:pPr lvl="1"/>
            <a:r>
              <a:rPr lang="en-US" dirty="0"/>
              <a:t>Executive Office for Immigration Review Roster of BIA-Recognized Agencies: </a:t>
            </a:r>
          </a:p>
          <a:p>
            <a:pPr lvl="2"/>
            <a:r>
              <a:rPr lang="en-US" altLang="en-US" sz="1800" dirty="0">
                <a:cs typeface="Times New Roman" panose="02020603050405020304" pitchFamily="18" charset="0"/>
                <a:hlinkClick r:id="rId3"/>
              </a:rPr>
              <a:t>www.justice.gov/eoir/find-legal-representation</a:t>
            </a:r>
            <a:r>
              <a:rPr lang="en-US" altLang="en-US" sz="1800" dirty="0">
                <a:cs typeface="Times New Roman" panose="02020603050405020304" pitchFamily="18" charset="0"/>
              </a:rPr>
              <a:t>   </a:t>
            </a:r>
            <a:endParaRPr lang="en-US" dirty="0"/>
          </a:p>
          <a:p>
            <a:r>
              <a:rPr lang="en-US" b="1" dirty="0"/>
              <a:t>Private Immigration Attorneys: </a:t>
            </a:r>
          </a:p>
          <a:p>
            <a:pPr lvl="1"/>
            <a:r>
              <a:rPr lang="en-US" dirty="0"/>
              <a:t>American Immigration Lawyers Association (AILA) Referral Service: </a:t>
            </a:r>
          </a:p>
          <a:p>
            <a:pPr lvl="2"/>
            <a:r>
              <a:rPr lang="en-US" altLang="en-US" sz="1800" dirty="0">
                <a:cs typeface="Times New Roman" panose="02020603050405020304" pitchFamily="18" charset="0"/>
                <a:hlinkClick r:id="rId4"/>
              </a:rPr>
              <a:t>www.ailalawyer.com</a:t>
            </a:r>
            <a:endParaRPr lang="en-US" altLang="en-US" sz="1800" dirty="0">
              <a:cs typeface="Times New Roman" panose="02020603050405020304" pitchFamily="18" charset="0"/>
            </a:endParaRPr>
          </a:p>
          <a:p>
            <a:r>
              <a:rPr lang="en-US" altLang="en-US" sz="2250" b="1" dirty="0">
                <a:cs typeface="Times New Roman" panose="02020603050405020304" pitchFamily="18" charset="0"/>
              </a:rPr>
              <a:t>Non-Immigration Legal Questions: </a:t>
            </a:r>
          </a:p>
          <a:p>
            <a:pPr lvl="1"/>
            <a:r>
              <a:rPr lang="en-US" altLang="en-US" sz="2025" dirty="0">
                <a:cs typeface="Times New Roman" panose="02020603050405020304" pitchFamily="18" charset="0"/>
              </a:rPr>
              <a:t>CLEAR Hotline: *211</a:t>
            </a:r>
          </a:p>
          <a:p>
            <a:pPr lvl="1"/>
            <a:r>
              <a:rPr lang="en-US" altLang="en-US" sz="2025" dirty="0">
                <a:cs typeface="Times New Roman" panose="02020603050405020304" pitchFamily="18" charset="0"/>
                <a:hlinkClick r:id="rId5"/>
              </a:rPr>
              <a:t>www.washingtonlawhelp.org</a:t>
            </a:r>
            <a:r>
              <a:rPr lang="en-US" altLang="en-US" sz="2025" dirty="0">
                <a:cs typeface="Times New Roman" panose="02020603050405020304" pitchFamily="18" charset="0"/>
              </a:rPr>
              <a:t> </a:t>
            </a:r>
          </a:p>
        </p:txBody>
      </p:sp>
      <p:pic>
        <p:nvPicPr>
          <p:cNvPr id="8" name="Picture 6" descr="nwirp-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457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NWIRP Intake Process</a:t>
            </a:r>
          </a:p>
        </p:txBody>
      </p:sp>
      <p:sp>
        <p:nvSpPr>
          <p:cNvPr id="3" name="Content Placeholder 2"/>
          <p:cNvSpPr>
            <a:spLocks noGrp="1"/>
          </p:cNvSpPr>
          <p:nvPr>
            <p:ph sz="quarter" idx="1"/>
          </p:nvPr>
        </p:nvSpPr>
        <p:spPr/>
        <p:txBody>
          <a:bodyPr>
            <a:normAutofit fontScale="92500" lnSpcReduction="10000"/>
          </a:bodyPr>
          <a:lstStyle/>
          <a:p>
            <a:r>
              <a:rPr lang="en-US" b="1" dirty="0"/>
              <a:t>Western Washington: </a:t>
            </a:r>
          </a:p>
          <a:p>
            <a:pPr lvl="1"/>
            <a:r>
              <a:rPr lang="en-US" dirty="0"/>
              <a:t>Call 206-587-4009 or 800-445-5771</a:t>
            </a:r>
          </a:p>
          <a:p>
            <a:r>
              <a:rPr lang="en-US" b="1" dirty="0"/>
              <a:t>Eastern Washington: </a:t>
            </a:r>
          </a:p>
          <a:p>
            <a:pPr lvl="1"/>
            <a:r>
              <a:rPr lang="en-US" dirty="0"/>
              <a:t>Wenatchee: 509-570-0054 or 866-271-2084</a:t>
            </a:r>
          </a:p>
          <a:p>
            <a:pPr lvl="1"/>
            <a:r>
              <a:rPr lang="en-US" dirty="0"/>
              <a:t>Granger: 509-854-2100 or 888-756-3641</a:t>
            </a:r>
          </a:p>
          <a:p>
            <a:r>
              <a:rPr lang="en-US" dirty="0"/>
              <a:t>If possible, specify issue: asylum, citizenship, domestic violence, removal, detention, family visa</a:t>
            </a:r>
          </a:p>
          <a:p>
            <a:r>
              <a:rPr lang="en-US" dirty="0"/>
              <a:t>Must leave a message with name and phone number</a:t>
            </a:r>
          </a:p>
          <a:p>
            <a:r>
              <a:rPr lang="en-US" dirty="0"/>
              <a:t>We cannot take every case</a:t>
            </a:r>
          </a:p>
          <a:p>
            <a:r>
              <a:rPr lang="en-US" b="1" dirty="0"/>
              <a:t>NWRIP protects confidentiality</a:t>
            </a:r>
          </a:p>
        </p:txBody>
      </p:sp>
      <p:pic>
        <p:nvPicPr>
          <p:cNvPr id="5"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829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Someone is Detained by ICE</a:t>
            </a:r>
          </a:p>
        </p:txBody>
      </p:sp>
      <p:sp>
        <p:nvSpPr>
          <p:cNvPr id="3" name="Content Placeholder 2"/>
          <p:cNvSpPr>
            <a:spLocks noGrp="1"/>
          </p:cNvSpPr>
          <p:nvPr>
            <p:ph sz="quarter" idx="1"/>
          </p:nvPr>
        </p:nvSpPr>
        <p:spPr/>
        <p:txBody>
          <a:bodyPr/>
          <a:lstStyle/>
          <a:p>
            <a:r>
              <a:rPr lang="en-US" dirty="0"/>
              <a:t>Hire private attorney to ensure representation in court</a:t>
            </a:r>
          </a:p>
          <a:p>
            <a:r>
              <a:rPr lang="en-US" dirty="0"/>
              <a:t>If not possible and individual is in NW Detention Center, call NWIRP’s Tacoma office: </a:t>
            </a:r>
          </a:p>
          <a:p>
            <a:pPr lvl="1"/>
            <a:r>
              <a:rPr lang="en-US" dirty="0"/>
              <a:t>253-383-0519 and leave message with full name and A# (if known) of detainee</a:t>
            </a:r>
          </a:p>
          <a:p>
            <a:pPr lvl="1"/>
            <a:r>
              <a:rPr lang="en-US" dirty="0"/>
              <a:t>Note: Tacoma office can provide legal orientation to detainee, but can only provide representation in a very limited number of cases</a:t>
            </a:r>
          </a:p>
        </p:txBody>
      </p:sp>
      <p:pic>
        <p:nvPicPr>
          <p:cNvPr id="5"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62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pPr algn="ctr" eaLnBrk="1" hangingPunct="1"/>
            <a:r>
              <a:rPr lang="en-US" dirty="0"/>
              <a:t>Northwest Detention Center</a:t>
            </a:r>
          </a:p>
        </p:txBody>
      </p:sp>
      <p:sp>
        <p:nvSpPr>
          <p:cNvPr id="41987" name="Content Placeholder 2"/>
          <p:cNvSpPr>
            <a:spLocks noGrp="1"/>
          </p:cNvSpPr>
          <p:nvPr>
            <p:ph sz="quarter" idx="1"/>
          </p:nvPr>
        </p:nvSpPr>
        <p:spPr>
          <a:xfrm>
            <a:off x="612775" y="1600200"/>
            <a:ext cx="8153400" cy="4495800"/>
          </a:xfrm>
        </p:spPr>
        <p:txBody>
          <a:bodyPr/>
          <a:lstStyle/>
          <a:p>
            <a:pPr eaLnBrk="1" hangingPunct="1"/>
            <a:r>
              <a:rPr lang="en-US" dirty="0"/>
              <a:t>Operated by The Geo Group (private contractor)</a:t>
            </a:r>
          </a:p>
          <a:p>
            <a:pPr eaLnBrk="1" hangingPunct="1"/>
            <a:r>
              <a:rPr lang="en-US" dirty="0"/>
              <a:t>Location</a:t>
            </a:r>
          </a:p>
          <a:p>
            <a:pPr lvl="1" eaLnBrk="1" hangingPunct="1"/>
            <a:r>
              <a:rPr lang="en-US" dirty="0"/>
              <a:t>Port of Tacoma</a:t>
            </a:r>
          </a:p>
          <a:p>
            <a:pPr eaLnBrk="1" hangingPunct="1"/>
            <a:r>
              <a:rPr lang="en-US" dirty="0"/>
              <a:t>Size</a:t>
            </a:r>
          </a:p>
          <a:p>
            <a:pPr lvl="1" eaLnBrk="1" hangingPunct="1"/>
            <a:r>
              <a:rPr lang="en-US" dirty="0"/>
              <a:t>Currently, there are 1,575 beds</a:t>
            </a:r>
          </a:p>
          <a:p>
            <a:pPr eaLnBrk="1" hangingPunct="1"/>
            <a:r>
              <a:rPr lang="en-US" dirty="0"/>
              <a:t>Government agencies on site</a:t>
            </a:r>
          </a:p>
          <a:p>
            <a:pPr lvl="1" eaLnBrk="1" hangingPunct="1"/>
            <a:r>
              <a:rPr lang="en-US" dirty="0"/>
              <a:t>EOIR (Tacoma Immigration Court)</a:t>
            </a:r>
          </a:p>
          <a:p>
            <a:pPr lvl="1" eaLnBrk="1" hangingPunct="1"/>
            <a:r>
              <a:rPr lang="en-US" dirty="0"/>
              <a:t>ICE (incl. Deportation Officers and ICE Trial Attorneys)</a:t>
            </a:r>
          </a:p>
          <a:p>
            <a:pPr eaLnBrk="1" hangingPunct="1"/>
            <a:endParaRPr lang="en-US" dirty="0"/>
          </a:p>
        </p:txBody>
      </p:sp>
      <p:pic>
        <p:nvPicPr>
          <p:cNvPr id="5"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852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People End Up in Removal? </a:t>
            </a:r>
          </a:p>
        </p:txBody>
      </p:sp>
      <p:sp>
        <p:nvSpPr>
          <p:cNvPr id="3" name="Content Placeholder 2"/>
          <p:cNvSpPr>
            <a:spLocks noGrp="1"/>
          </p:cNvSpPr>
          <p:nvPr>
            <p:ph sz="quarter" idx="1"/>
          </p:nvPr>
        </p:nvSpPr>
        <p:spPr/>
        <p:txBody>
          <a:bodyPr/>
          <a:lstStyle/>
          <a:p>
            <a:r>
              <a:rPr lang="en-US" dirty="0"/>
              <a:t>Interaction with criminal justice system </a:t>
            </a:r>
          </a:p>
          <a:p>
            <a:pPr lvl="1"/>
            <a:r>
              <a:rPr lang="en-US" dirty="0"/>
              <a:t>ICE detains an individual after he/she was in jail or contact with probation officer </a:t>
            </a:r>
          </a:p>
          <a:p>
            <a:r>
              <a:rPr lang="en-US" dirty="0"/>
              <a:t>Filing an application (such as asylum) that is denied</a:t>
            </a:r>
          </a:p>
          <a:p>
            <a:pPr lvl="1"/>
            <a:r>
              <a:rPr lang="en-US" dirty="0"/>
              <a:t>USCIS refers the case to ICE</a:t>
            </a:r>
          </a:p>
          <a:p>
            <a:r>
              <a:rPr lang="en-US" dirty="0"/>
              <a:t>Other interactions with ICE and Border Patrol</a:t>
            </a:r>
          </a:p>
          <a:p>
            <a:pPr lvl="1"/>
            <a:r>
              <a:rPr lang="en-US" dirty="0"/>
              <a:t>Stopped at the border, checkpoints, raids, etc. </a:t>
            </a:r>
          </a:p>
          <a:p>
            <a:pPr lvl="1"/>
            <a:r>
              <a:rPr lang="en-US" dirty="0"/>
              <a:t>Travel</a:t>
            </a:r>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8674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296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pPr eaLnBrk="1" hangingPunct="1"/>
            <a:r>
              <a:rPr lang="en-US" sz="4000" dirty="0"/>
              <a:t>Removal (Deportation) Proceedings</a:t>
            </a:r>
          </a:p>
        </p:txBody>
      </p:sp>
      <p:sp>
        <p:nvSpPr>
          <p:cNvPr id="34819" name="Content Placeholder 2"/>
          <p:cNvSpPr>
            <a:spLocks noGrp="1"/>
          </p:cNvSpPr>
          <p:nvPr>
            <p:ph sz="quarter" idx="1"/>
          </p:nvPr>
        </p:nvSpPr>
        <p:spPr>
          <a:xfrm>
            <a:off x="612775" y="1600200"/>
            <a:ext cx="8153400" cy="4495800"/>
          </a:xfrm>
        </p:spPr>
        <p:txBody>
          <a:bodyPr/>
          <a:lstStyle/>
          <a:p>
            <a:pPr eaLnBrk="1" hangingPunct="1"/>
            <a:r>
              <a:rPr lang="en-US" sz="3100" dirty="0"/>
              <a:t>Process to determine if an individual should be deported from the United States; </a:t>
            </a:r>
          </a:p>
          <a:p>
            <a:pPr eaLnBrk="1" hangingPunct="1"/>
            <a:r>
              <a:rPr lang="en-US" sz="3100" dirty="0"/>
              <a:t>Two questions:</a:t>
            </a:r>
          </a:p>
          <a:p>
            <a:pPr lvl="1" eaLnBrk="1" hangingPunct="1"/>
            <a:r>
              <a:rPr lang="en-US" sz="2700" dirty="0"/>
              <a:t>Is the individual deportable?</a:t>
            </a:r>
          </a:p>
          <a:p>
            <a:pPr lvl="1" eaLnBrk="1" hangingPunct="1"/>
            <a:r>
              <a:rPr lang="en-US" sz="2700" dirty="0"/>
              <a:t>If so, does he or she have a defense to deportation?</a:t>
            </a:r>
          </a:p>
          <a:p>
            <a:pPr lvl="2" eaLnBrk="1" hangingPunct="1"/>
            <a:r>
              <a:rPr lang="en-US" sz="2400" dirty="0"/>
              <a:t>Asylum, cancellation, </a:t>
            </a:r>
            <a:r>
              <a:rPr lang="en-US" sz="2400" dirty="0" err="1"/>
              <a:t>etc</a:t>
            </a:r>
            <a:r>
              <a:rPr lang="en-US" sz="2400" dirty="0"/>
              <a:t>…</a:t>
            </a:r>
          </a:p>
          <a:p>
            <a:pPr eaLnBrk="1" hangingPunct="1"/>
            <a:r>
              <a:rPr lang="en-US" sz="2800" dirty="0"/>
              <a:t>Who is deportable?</a:t>
            </a:r>
          </a:p>
          <a:p>
            <a:pPr lvl="1" eaLnBrk="1" hangingPunct="1"/>
            <a:r>
              <a:rPr lang="en-US" sz="2500" dirty="0"/>
              <a:t>Individuals with no status or expired status;</a:t>
            </a:r>
          </a:p>
          <a:p>
            <a:pPr lvl="1" eaLnBrk="1" hangingPunct="1"/>
            <a:r>
              <a:rPr lang="en-US" sz="2500" dirty="0"/>
              <a:t>Green card holders (LPRs), primarily b/c of criminal conviction</a:t>
            </a:r>
          </a:p>
        </p:txBody>
      </p:sp>
      <p:pic>
        <p:nvPicPr>
          <p:cNvPr id="5"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674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Immigration Detention: Possible Outcomes </a:t>
            </a:r>
          </a:p>
        </p:txBody>
      </p:sp>
      <p:sp>
        <p:nvSpPr>
          <p:cNvPr id="3" name="Content Placeholder 2"/>
          <p:cNvSpPr>
            <a:spLocks noGrp="1"/>
          </p:cNvSpPr>
          <p:nvPr>
            <p:ph sz="quarter" idx="1"/>
          </p:nvPr>
        </p:nvSpPr>
        <p:spPr/>
        <p:txBody>
          <a:bodyPr/>
          <a:lstStyle/>
          <a:p>
            <a:r>
              <a:rPr lang="en-US" dirty="0"/>
              <a:t>Removal (Deportation) </a:t>
            </a:r>
          </a:p>
          <a:p>
            <a:r>
              <a:rPr lang="en-US" dirty="0"/>
              <a:t>Voluntary Departure</a:t>
            </a:r>
          </a:p>
          <a:p>
            <a:r>
              <a:rPr lang="en-US" dirty="0"/>
              <a:t>Release on Bond</a:t>
            </a:r>
          </a:p>
          <a:p>
            <a:r>
              <a:rPr lang="en-US" dirty="0"/>
              <a:t>Parole </a:t>
            </a:r>
          </a:p>
          <a:p>
            <a:r>
              <a:rPr lang="en-US" dirty="0"/>
              <a:t>Relief from deportation: </a:t>
            </a:r>
          </a:p>
          <a:p>
            <a:pPr lvl="1"/>
            <a:r>
              <a:rPr lang="en-US" sz="2000" dirty="0"/>
              <a:t>Asylum/Withholding/CAT</a:t>
            </a:r>
          </a:p>
          <a:p>
            <a:pPr lvl="1"/>
            <a:r>
              <a:rPr lang="en-US" sz="2000" dirty="0"/>
              <a:t>Cancellation of Removal </a:t>
            </a:r>
          </a:p>
          <a:p>
            <a:pPr lvl="1"/>
            <a:r>
              <a:rPr lang="en-US" sz="2000" dirty="0"/>
              <a:t>Adjustment of Status</a:t>
            </a:r>
          </a:p>
          <a:p>
            <a:pPr lvl="1"/>
            <a:r>
              <a:rPr lang="en-US" sz="2000" dirty="0"/>
              <a:t>U/T visas</a:t>
            </a:r>
          </a:p>
        </p:txBody>
      </p:sp>
      <p:pic>
        <p:nvPicPr>
          <p:cNvPr id="5" name="Content Placeholder 4" descr="IMG_0789"/>
          <p:cNvPicPr>
            <a:picLocks noGrp="1" noChangeAspect="1" noChangeArrowheads="1"/>
          </p:cNvPicPr>
          <p:nvPr>
            <p:ph sz="quarter" idx="2"/>
          </p:nvPr>
        </p:nvPicPr>
        <p:blipFill>
          <a:blip r:embed="rId2" cstate="print"/>
          <a:srcRect/>
          <a:stretch>
            <a:fillRect/>
          </a:stretch>
        </p:blipFill>
        <p:spPr bwMode="auto">
          <a:xfrm>
            <a:off x="5111076" y="2197483"/>
            <a:ext cx="3347125" cy="2508961"/>
          </a:xfrm>
          <a:prstGeom prst="rect">
            <a:avLst/>
          </a:prstGeom>
          <a:noFill/>
          <a:ln w="9525">
            <a:noFill/>
            <a:miter lim="800000"/>
            <a:headEnd/>
            <a:tailEnd/>
          </a:ln>
        </p:spPr>
      </p:pic>
      <p:pic>
        <p:nvPicPr>
          <p:cNvPr id="6"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11075" y="4706444"/>
            <a:ext cx="3347126" cy="646331"/>
          </a:xfrm>
          <a:prstGeom prst="rect">
            <a:avLst/>
          </a:prstGeom>
          <a:noFill/>
        </p:spPr>
        <p:txBody>
          <a:bodyPr wrap="square" rtlCol="0">
            <a:spAutoFit/>
          </a:bodyPr>
          <a:lstStyle/>
          <a:p>
            <a:r>
              <a:rPr lang="en-US" dirty="0"/>
              <a:t>Northwest Detention Center in Tacoma, WA</a:t>
            </a:r>
          </a:p>
        </p:txBody>
      </p:sp>
    </p:spTree>
    <p:extLst>
      <p:ext uri="{BB962C8B-B14F-4D97-AF65-F5344CB8AC3E}">
        <p14:creationId xmlns:p14="http://schemas.microsoft.com/office/powerpoint/2010/main" val="353556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569"/>
            <a:ext cx="8153400" cy="990600"/>
          </a:xfrm>
        </p:spPr>
        <p:txBody>
          <a:bodyPr/>
          <a:lstStyle/>
          <a:p>
            <a:pPr algn="ctr"/>
            <a:r>
              <a:rPr lang="en-US" sz="4000" dirty="0"/>
              <a:t>Important Messages</a:t>
            </a:r>
          </a:p>
        </p:txBody>
      </p:sp>
      <p:sp>
        <p:nvSpPr>
          <p:cNvPr id="3" name="Content Placeholder 2"/>
          <p:cNvSpPr>
            <a:spLocks noGrp="1"/>
          </p:cNvSpPr>
          <p:nvPr>
            <p:ph sz="quarter" idx="1"/>
          </p:nvPr>
        </p:nvSpPr>
        <p:spPr>
          <a:xfrm>
            <a:off x="304800" y="1600200"/>
            <a:ext cx="8763000" cy="4495800"/>
          </a:xfrm>
        </p:spPr>
        <p:txBody>
          <a:bodyPr/>
          <a:lstStyle/>
          <a:p>
            <a:r>
              <a:rPr lang="en-US" sz="2800" dirty="0"/>
              <a:t>There are reasons to worry, but not to panic;</a:t>
            </a:r>
          </a:p>
          <a:p>
            <a:r>
              <a:rPr lang="en-US" sz="2800" dirty="0"/>
              <a:t>We don’t know exactly what’s going to happen;</a:t>
            </a:r>
          </a:p>
          <a:p>
            <a:r>
              <a:rPr lang="en-US" sz="2800" dirty="0">
                <a:solidFill>
                  <a:srgbClr val="FF0000"/>
                </a:solidFill>
              </a:rPr>
              <a:t>All people </a:t>
            </a:r>
            <a:r>
              <a:rPr lang="en-US" sz="2800" dirty="0"/>
              <a:t>who are in the United States have constitutional rights under the law, which the new President can’t eliminate;</a:t>
            </a:r>
          </a:p>
          <a:p>
            <a:r>
              <a:rPr lang="en-US" sz="2800" dirty="0"/>
              <a:t>It’s very important that we be alert;</a:t>
            </a:r>
          </a:p>
          <a:p>
            <a:r>
              <a:rPr lang="en-US" sz="2800" dirty="0"/>
              <a:t>It’s very important that we be prepared;</a:t>
            </a:r>
          </a:p>
          <a:p>
            <a:r>
              <a:rPr lang="en-US" sz="2800" dirty="0"/>
              <a:t>It’s very important that we be organized.</a:t>
            </a:r>
          </a:p>
          <a:p>
            <a:endParaRPr lang="en-US" sz="2800" dirty="0"/>
          </a:p>
          <a:p>
            <a:pPr lvl="1"/>
            <a:endParaRPr lang="en-US" dirty="0"/>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621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pPr algn="ctr" eaLnBrk="1" hangingPunct="1"/>
            <a:r>
              <a:rPr lang="en-US" dirty="0"/>
              <a:t>Immigration Court</a:t>
            </a:r>
          </a:p>
        </p:txBody>
      </p:sp>
      <p:sp>
        <p:nvSpPr>
          <p:cNvPr id="39939" name="Content Placeholder 2"/>
          <p:cNvSpPr>
            <a:spLocks noGrp="1"/>
          </p:cNvSpPr>
          <p:nvPr>
            <p:ph sz="quarter" idx="1"/>
          </p:nvPr>
        </p:nvSpPr>
        <p:spPr>
          <a:xfrm>
            <a:off x="612775" y="1600200"/>
            <a:ext cx="8153400" cy="4495800"/>
          </a:xfrm>
        </p:spPr>
        <p:txBody>
          <a:bodyPr/>
          <a:lstStyle/>
          <a:p>
            <a:pPr eaLnBrk="1" hangingPunct="1"/>
            <a:r>
              <a:rPr lang="en-US" dirty="0"/>
              <a:t>Two courts in our region:</a:t>
            </a:r>
          </a:p>
          <a:p>
            <a:pPr lvl="1" eaLnBrk="1" hangingPunct="1"/>
            <a:r>
              <a:rPr lang="en-US" dirty="0"/>
              <a:t>Seattle: For non-detained cases;</a:t>
            </a:r>
          </a:p>
          <a:p>
            <a:pPr lvl="1" eaLnBrk="1" hangingPunct="1"/>
            <a:r>
              <a:rPr lang="en-US" dirty="0"/>
              <a:t>Tacoma: Detained cases at NW Detention Center</a:t>
            </a:r>
          </a:p>
          <a:p>
            <a:pPr eaLnBrk="1" hangingPunct="1"/>
            <a:r>
              <a:rPr lang="en-US" dirty="0">
                <a:solidFill>
                  <a:srgbClr val="FF0000"/>
                </a:solidFill>
              </a:rPr>
              <a:t>Important: There is NO right to an appointed attorney in immigration court if the person cannot afford private attorney.</a:t>
            </a:r>
          </a:p>
          <a:p>
            <a:pPr eaLnBrk="1" hangingPunct="1"/>
            <a:r>
              <a:rPr lang="en-US" dirty="0"/>
              <a:t>Many people are forced to represent themselves:</a:t>
            </a:r>
          </a:p>
          <a:p>
            <a:pPr lvl="1" eaLnBrk="1" hangingPunct="1"/>
            <a:r>
              <a:rPr lang="en-US" dirty="0"/>
              <a:t>Approximately 35 % of removal cases in Seattle and </a:t>
            </a:r>
            <a:r>
              <a:rPr lang="en-US" dirty="0">
                <a:solidFill>
                  <a:srgbClr val="FF2929"/>
                </a:solidFill>
              </a:rPr>
              <a:t>92%</a:t>
            </a:r>
            <a:r>
              <a:rPr lang="en-US" dirty="0"/>
              <a:t> of those completed in Tacoma were unrepresented!!! </a:t>
            </a:r>
          </a:p>
        </p:txBody>
      </p:sp>
      <p:pic>
        <p:nvPicPr>
          <p:cNvPr id="5"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604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pPr algn="ctr" eaLnBrk="1" hangingPunct="1"/>
            <a:r>
              <a:rPr lang="en-US" sz="4000" dirty="0"/>
              <a:t>List of Free Legal Services Providers that is given in the Detention Center</a:t>
            </a:r>
          </a:p>
        </p:txBody>
      </p:sp>
      <p:pic>
        <p:nvPicPr>
          <p:cNvPr id="3" name="Content Placeholder 2" descr="Screen Shot 2016-12-03 at 7.46.24 AM.png"/>
          <p:cNvPicPr>
            <a:picLocks noGrp="1" noChangeAspect="1"/>
          </p:cNvPicPr>
          <p:nvPr>
            <p:ph sz="quarter" idx="1"/>
          </p:nvPr>
        </p:nvPicPr>
        <p:blipFill>
          <a:blip r:embed="rId3">
            <a:extLst>
              <a:ext uri="{28A0092B-C50C-407E-A947-70E740481C1C}">
                <a14:useLocalDpi xmlns:a14="http://schemas.microsoft.com/office/drawing/2010/main" val="0"/>
              </a:ext>
            </a:extLst>
          </a:blip>
          <a:srcRect l="-6119" r="-6119"/>
          <a:stretch>
            <a:fillRect/>
          </a:stretch>
        </p:blipFill>
        <p:spPr>
          <a:xfrm>
            <a:off x="612775" y="1371600"/>
            <a:ext cx="8153400" cy="4800600"/>
          </a:xfrm>
        </p:spPr>
      </p:pic>
      <p:pic>
        <p:nvPicPr>
          <p:cNvPr id="5" name="Picture 6" descr="nwirp-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573"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443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If you see someone being detained by Immigration Officials</a:t>
            </a:r>
          </a:p>
        </p:txBody>
      </p:sp>
      <p:sp>
        <p:nvSpPr>
          <p:cNvPr id="3" name="Text Placeholder 2"/>
          <p:cNvSpPr>
            <a:spLocks noGrp="1"/>
          </p:cNvSpPr>
          <p:nvPr>
            <p:ph type="body" idx="2"/>
          </p:nvPr>
        </p:nvSpPr>
        <p:spPr>
          <a:xfrm>
            <a:off x="609600" y="1676400"/>
            <a:ext cx="8001000" cy="4648200"/>
          </a:xfrm>
        </p:spPr>
        <p:txBody>
          <a:bodyPr/>
          <a:lstStyle/>
          <a:p>
            <a:pPr algn="ctr"/>
            <a:r>
              <a:rPr lang="es-US" sz="3600" dirty="0">
                <a:solidFill>
                  <a:schemeClr val="bg1"/>
                </a:solidFill>
              </a:rPr>
              <a:t>TO REPORT IMMIGRATION ACTIVITY ANYWHERE IN WASHINGTON:</a:t>
            </a:r>
          </a:p>
          <a:p>
            <a:pPr algn="ctr"/>
            <a:r>
              <a:rPr lang="es-US" sz="3600" dirty="0">
                <a:solidFill>
                  <a:schemeClr val="bg1"/>
                </a:solidFill>
              </a:rPr>
              <a:t>DIAL 1-844-RAID-REP (1-844-724-3737)</a:t>
            </a:r>
          </a:p>
          <a:p>
            <a:pPr algn="ctr">
              <a:spcBef>
                <a:spcPts val="0"/>
              </a:spcBef>
              <a:spcAft>
                <a:spcPts val="0"/>
              </a:spcAft>
            </a:pPr>
            <a:r>
              <a:rPr lang="es-US" sz="3600" dirty="0">
                <a:solidFill>
                  <a:schemeClr val="bg1"/>
                </a:solidFill>
              </a:rPr>
              <a:t>7 </a:t>
            </a:r>
            <a:r>
              <a:rPr lang="es-US" sz="3600" dirty="0" err="1">
                <a:solidFill>
                  <a:schemeClr val="bg1"/>
                </a:solidFill>
              </a:rPr>
              <a:t>days</a:t>
            </a:r>
            <a:r>
              <a:rPr lang="es-US" sz="3600" dirty="0">
                <a:solidFill>
                  <a:schemeClr val="bg1"/>
                </a:solidFill>
              </a:rPr>
              <a:t> a </a:t>
            </a:r>
            <a:r>
              <a:rPr lang="es-US" sz="3600" dirty="0" err="1">
                <a:solidFill>
                  <a:schemeClr val="bg1"/>
                </a:solidFill>
              </a:rPr>
              <a:t>week</a:t>
            </a:r>
            <a:r>
              <a:rPr lang="es-US" sz="3600" dirty="0">
                <a:solidFill>
                  <a:schemeClr val="bg1"/>
                </a:solidFill>
              </a:rPr>
              <a:t> | 6am – 9pm</a:t>
            </a:r>
          </a:p>
          <a:p>
            <a:pPr>
              <a:spcBef>
                <a:spcPts val="0"/>
              </a:spcBef>
              <a:spcAft>
                <a:spcPts val="0"/>
              </a:spcAft>
            </a:pPr>
            <a:endParaRPr lang="es-US" dirty="0">
              <a:solidFill>
                <a:schemeClr val="bg1"/>
              </a:solidFill>
            </a:endParaRPr>
          </a:p>
          <a:p>
            <a:pPr algn="ctr">
              <a:spcBef>
                <a:spcPts val="0"/>
              </a:spcBef>
              <a:spcAft>
                <a:spcPts val="0"/>
              </a:spcAft>
            </a:pPr>
            <a:r>
              <a:rPr lang="en-US" sz="1600" dirty="0">
                <a:solidFill>
                  <a:schemeClr val="bg1"/>
                </a:solidFill>
              </a:rPr>
              <a:t>The hotline allows people to report when loved ones or friends have been detained by immigration agents or other instances of problematic behavior conduct by immigration officials. When someone calls the hotline, volunteers will ask questions about the incidents to collect as much details as possible (including what did the agents uniforms look like? What markings were on the vehicles?) Callers will  also be provided with information regarding resources available for those individuals detained by ICE or Border Patrol agents. </a:t>
            </a:r>
          </a:p>
          <a:p>
            <a:endParaRPr lang="es-US" dirty="0"/>
          </a:p>
        </p:txBody>
      </p:sp>
    </p:spTree>
    <p:extLst>
      <p:ext uri="{BB962C8B-B14F-4D97-AF65-F5344CB8AC3E}">
        <p14:creationId xmlns:p14="http://schemas.microsoft.com/office/powerpoint/2010/main" val="1515404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pPr algn="ctr" eaLnBrk="1" hangingPunct="1"/>
            <a:r>
              <a:rPr lang="en-US" sz="4000" dirty="0"/>
              <a:t>Cease and Desist - NWIRP</a:t>
            </a:r>
          </a:p>
        </p:txBody>
      </p:sp>
      <p:pic>
        <p:nvPicPr>
          <p:cNvPr id="5"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060393"/>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quarter" idx="1"/>
          </p:nvPr>
        </p:nvSpPr>
        <p:spPr>
          <a:xfrm>
            <a:off x="612648" y="1447800"/>
            <a:ext cx="8153400" cy="4648200"/>
          </a:xfrm>
        </p:spPr>
        <p:txBody>
          <a:bodyPr/>
          <a:lstStyle/>
          <a:p>
            <a:r>
              <a:rPr lang="en-US" sz="1800" dirty="0"/>
              <a:t>NWIRP has historically provided limited assistance to help those individuals fill out applications such as asylum; file motions to reopen removal proceedings, change venue, and to terminate proceedings; and advise them on defenses, and the procedural requirements for moving forward on cases. Last year alone NWIRP screened over a thousand people with cases pending before the immigration tribunals, and more than six hundred persons seeking to apply for asylum. </a:t>
            </a:r>
          </a:p>
          <a:p>
            <a:r>
              <a:rPr lang="en-US" sz="1800" dirty="0"/>
              <a:t>On April 5, 2017, the Department of Justice ordered NWIRP to cease and desist from assisting unrepresented immigrants facing deportation. </a:t>
            </a:r>
          </a:p>
          <a:p>
            <a:r>
              <a:rPr lang="en-US" sz="1800" dirty="0"/>
              <a:t>On May 8, 2017, NWIRP and the cooperating law firm of Davis Wright Tremaine LLP filed a lawsuit challenging the DOJ order, asserting that it violates NWIRP attorneys’ constitutional right to free speech, impeding their ability to promote and defend the rights of immigrants in Washington State. </a:t>
            </a:r>
          </a:p>
          <a:p>
            <a:r>
              <a:rPr lang="en-US" sz="1800" dirty="0"/>
              <a:t>On May 17, 2017, United States District Court Judge Richard A. Jones temporarily blocked the Department of Justice from preventing the Northwest Immigrant Rights Project from providing legal assistance to unrepresented immigrants facing deportation. The temporary restraining order will remain in effect until the court rules on a motion for a preliminary injunction. </a:t>
            </a:r>
          </a:p>
          <a:p>
            <a:endParaRPr lang="es-US" sz="2000" dirty="0"/>
          </a:p>
        </p:txBody>
      </p:sp>
    </p:spTree>
    <p:extLst>
      <p:ext uri="{BB962C8B-B14F-4D97-AF65-F5344CB8AC3E}">
        <p14:creationId xmlns:p14="http://schemas.microsoft.com/office/powerpoint/2010/main" val="2707172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600200" y="5486400"/>
            <a:ext cx="7315200" cy="914400"/>
          </a:xfrm>
        </p:spPr>
        <p:txBody>
          <a:bodyPr>
            <a:noAutofit/>
          </a:bodyPr>
          <a:lstStyle/>
          <a:p>
            <a:r>
              <a:rPr lang="en-US" sz="2000" b="1" dirty="0"/>
              <a:t>Latest Immigration Updates                      Community Information                              			Know Your Rights</a:t>
            </a:r>
          </a:p>
        </p:txBody>
      </p:sp>
      <p:sp>
        <p:nvSpPr>
          <p:cNvPr id="4" name="Title 3"/>
          <p:cNvSpPr>
            <a:spLocks noGrp="1"/>
          </p:cNvSpPr>
          <p:nvPr>
            <p:ph type="title"/>
          </p:nvPr>
        </p:nvSpPr>
        <p:spPr/>
        <p:txBody>
          <a:bodyPr>
            <a:noAutofit/>
          </a:bodyPr>
          <a:lstStyle/>
          <a:p>
            <a:pPr algn="ctr"/>
            <a:r>
              <a:rPr lang="en-US" sz="4950" dirty="0"/>
              <a:t>www.nwirp.org</a:t>
            </a:r>
          </a:p>
        </p:txBody>
      </p:sp>
      <p:pic>
        <p:nvPicPr>
          <p:cNvPr id="31" name="Picture Placeholder 30"/>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1533525" y="857250"/>
            <a:ext cx="7610475" cy="3429000"/>
          </a:xfrm>
        </p:spPr>
      </p:pic>
      <p:pic>
        <p:nvPicPr>
          <p:cNvPr id="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1028701"/>
            <a:ext cx="1143000" cy="7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74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pPr algn="ctr" eaLnBrk="1" hangingPunct="1"/>
            <a:r>
              <a:rPr lang="en-US" altLang="en-US" b="1" dirty="0"/>
              <a:t>Questions?</a:t>
            </a:r>
          </a:p>
        </p:txBody>
      </p:sp>
      <p:sp>
        <p:nvSpPr>
          <p:cNvPr id="33795" name="Content Placeholder 2"/>
          <p:cNvSpPr>
            <a:spLocks noGrp="1"/>
          </p:cNvSpPr>
          <p:nvPr>
            <p:ph sz="quarter" idx="1"/>
          </p:nvPr>
        </p:nvSpPr>
        <p:spPr>
          <a:xfrm>
            <a:off x="612775" y="1676400"/>
            <a:ext cx="8153400" cy="4419600"/>
          </a:xfrm>
        </p:spPr>
        <p:txBody>
          <a:bodyPr/>
          <a:lstStyle/>
          <a:p>
            <a:pPr marL="0" indent="0" algn="ctr" eaLnBrk="1" hangingPunct="1">
              <a:buFont typeface="Wingdings" pitchFamily="2" charset="2"/>
              <a:buNone/>
            </a:pPr>
            <a:endParaRPr lang="en-US" sz="4400" dirty="0">
              <a:hlinkClick r:id="rId2"/>
            </a:endParaRPr>
          </a:p>
          <a:p>
            <a:pPr marL="0" indent="0" algn="ctr" eaLnBrk="1" hangingPunct="1">
              <a:buFont typeface="Wingdings" pitchFamily="2" charset="2"/>
              <a:buNone/>
            </a:pPr>
            <a:r>
              <a:rPr lang="en-US" sz="4400" dirty="0">
                <a:hlinkClick r:id="rId2"/>
              </a:rPr>
              <a:t>www.nwirp.org</a:t>
            </a:r>
            <a:endParaRPr lang="en-US" sz="4400" dirty="0"/>
          </a:p>
          <a:p>
            <a:pPr marL="0" indent="0" algn="ctr" eaLnBrk="1" hangingPunct="1">
              <a:buFont typeface="Wingdings" pitchFamily="2" charset="2"/>
              <a:buNone/>
            </a:pPr>
            <a:r>
              <a:rPr lang="en-US" sz="4400" dirty="0"/>
              <a:t>Thank you!!</a:t>
            </a:r>
          </a:p>
        </p:txBody>
      </p:sp>
      <p:pic>
        <p:nvPicPr>
          <p:cNvPr id="5"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474"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61846-01F9-4BE0-8C2C-E4187A823ABC}"/>
              </a:ext>
            </a:extLst>
          </p:cNvPr>
          <p:cNvSpPr>
            <a:spLocks noGrp="1"/>
          </p:cNvSpPr>
          <p:nvPr>
            <p:ph type="ctrTitle"/>
          </p:nvPr>
        </p:nvSpPr>
        <p:spPr/>
        <p:txBody>
          <a:bodyPr/>
          <a:lstStyle/>
          <a:p>
            <a:r>
              <a:rPr lang="en-US" dirty="0"/>
              <a:t>Fighting Back Fear</a:t>
            </a:r>
          </a:p>
        </p:txBody>
      </p:sp>
      <p:sp>
        <p:nvSpPr>
          <p:cNvPr id="3" name="Subtitle 2">
            <a:extLst>
              <a:ext uri="{FF2B5EF4-FFF2-40B4-BE49-F238E27FC236}">
                <a16:creationId xmlns:a16="http://schemas.microsoft.com/office/drawing/2014/main" xmlns="" id="{EF70511E-40EF-4507-8640-B639674BF3F8}"/>
              </a:ext>
            </a:extLst>
          </p:cNvPr>
          <p:cNvSpPr>
            <a:spLocks noGrp="1"/>
          </p:cNvSpPr>
          <p:nvPr>
            <p:ph type="subTitle" idx="1"/>
          </p:nvPr>
        </p:nvSpPr>
        <p:spPr/>
        <p:txBody>
          <a:bodyPr>
            <a:normAutofit fontScale="92500" lnSpcReduction="20000"/>
          </a:bodyPr>
          <a:lstStyle/>
          <a:p>
            <a:r>
              <a:rPr lang="en-US" dirty="0"/>
              <a:t>What We Can Do to Ensure Access to Food Assistance for our Newest Neighbors</a:t>
            </a:r>
          </a:p>
        </p:txBody>
      </p:sp>
      <p:pic>
        <p:nvPicPr>
          <p:cNvPr id="5" name="Picture 4">
            <a:extLst>
              <a:ext uri="{FF2B5EF4-FFF2-40B4-BE49-F238E27FC236}">
                <a16:creationId xmlns:a16="http://schemas.microsoft.com/office/drawing/2014/main" xmlns="" id="{F9F8AFB5-0C95-4D0B-9B97-96CE3996BA7D}"/>
              </a:ext>
            </a:extLst>
          </p:cNvPr>
          <p:cNvPicPr>
            <a:picLocks noChangeAspect="1"/>
          </p:cNvPicPr>
          <p:nvPr/>
        </p:nvPicPr>
        <p:blipFill>
          <a:blip r:embed="rId2"/>
          <a:stretch>
            <a:fillRect/>
          </a:stretch>
        </p:blipFill>
        <p:spPr>
          <a:xfrm>
            <a:off x="6930114" y="2356895"/>
            <a:ext cx="2213886" cy="2003040"/>
          </a:xfrm>
          <a:prstGeom prst="rect">
            <a:avLst/>
          </a:prstGeom>
        </p:spPr>
      </p:pic>
    </p:spTree>
    <p:extLst>
      <p:ext uri="{BB962C8B-B14F-4D97-AF65-F5344CB8AC3E}">
        <p14:creationId xmlns:p14="http://schemas.microsoft.com/office/powerpoint/2010/main" val="1335257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59EBA-2BC3-49AA-AAFB-9CC4D2B47EA5}"/>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xmlns="" id="{19301C9F-FC40-41AF-91E0-FADBEF97C467}"/>
              </a:ext>
            </a:extLst>
          </p:cNvPr>
          <p:cNvSpPr>
            <a:spLocks noGrp="1"/>
          </p:cNvSpPr>
          <p:nvPr>
            <p:ph idx="1"/>
          </p:nvPr>
        </p:nvSpPr>
        <p:spPr/>
        <p:txBody>
          <a:bodyPr/>
          <a:lstStyle/>
          <a:p>
            <a:r>
              <a:rPr lang="en-US" dirty="0"/>
              <a:t>Stories of immigrants withdrawing from federal nutrition assistance programs and food banks</a:t>
            </a:r>
          </a:p>
          <a:p>
            <a:r>
              <a:rPr lang="en-US" dirty="0"/>
              <a:t>Service with dignity and respect</a:t>
            </a:r>
          </a:p>
          <a:p>
            <a:r>
              <a:rPr lang="en-US" dirty="0"/>
              <a:t>Reports of agriculture labor shortages in California and Florida: millions in dollars lost due to unharvested crops</a:t>
            </a:r>
          </a:p>
        </p:txBody>
      </p:sp>
    </p:spTree>
    <p:extLst>
      <p:ext uri="{BB962C8B-B14F-4D97-AF65-F5344CB8AC3E}">
        <p14:creationId xmlns:p14="http://schemas.microsoft.com/office/powerpoint/2010/main" val="3678885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0A4B0-B690-4D74-8749-291967873EC3}"/>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xmlns="" id="{96B5C30B-891B-4070-8170-0202E4BD261E}"/>
              </a:ext>
            </a:extLst>
          </p:cNvPr>
          <p:cNvSpPr>
            <a:spLocks noGrp="1"/>
          </p:cNvSpPr>
          <p:nvPr>
            <p:ph idx="1"/>
          </p:nvPr>
        </p:nvSpPr>
        <p:spPr/>
        <p:txBody>
          <a:bodyPr/>
          <a:lstStyle/>
          <a:p>
            <a:r>
              <a:rPr lang="en-US" dirty="0"/>
              <a:t>Welcome and engage</a:t>
            </a:r>
          </a:p>
          <a:p>
            <a:r>
              <a:rPr lang="en-US" dirty="0"/>
              <a:t>Fear containment</a:t>
            </a:r>
          </a:p>
          <a:p>
            <a:r>
              <a:rPr lang="en-US" dirty="0"/>
              <a:t>Take action</a:t>
            </a:r>
          </a:p>
          <a:p>
            <a:endParaRPr lang="en-US" dirty="0"/>
          </a:p>
        </p:txBody>
      </p:sp>
    </p:spTree>
    <p:extLst>
      <p:ext uri="{BB962C8B-B14F-4D97-AF65-F5344CB8AC3E}">
        <p14:creationId xmlns:p14="http://schemas.microsoft.com/office/powerpoint/2010/main" val="1666488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xmlns="" id="{1AF8D654-645E-407F-A994-C77A76AF5ABE}"/>
              </a:ext>
            </a:extLst>
          </p:cNvPr>
          <p:cNvPicPr>
            <a:picLocks noGrp="1" noChangeAspect="1"/>
          </p:cNvPicPr>
          <p:nvPr>
            <p:ph sz="half" idx="1"/>
          </p:nvPr>
        </p:nvPicPr>
        <p:blipFill>
          <a:blip r:embed="rId2"/>
          <a:stretch>
            <a:fillRect/>
          </a:stretch>
        </p:blipFill>
        <p:spPr>
          <a:xfrm>
            <a:off x="4648200" y="1846797"/>
            <a:ext cx="3698045" cy="4787114"/>
          </a:xfrm>
          <a:prstGeom prst="rect">
            <a:avLst/>
          </a:prstGeom>
        </p:spPr>
      </p:pic>
      <p:sp>
        <p:nvSpPr>
          <p:cNvPr id="2" name="Title 1">
            <a:extLst>
              <a:ext uri="{FF2B5EF4-FFF2-40B4-BE49-F238E27FC236}">
                <a16:creationId xmlns:a16="http://schemas.microsoft.com/office/drawing/2014/main" xmlns="" id="{0CDF6695-51E1-4C26-8812-941603C5DB79}"/>
              </a:ext>
            </a:extLst>
          </p:cNvPr>
          <p:cNvSpPr>
            <a:spLocks noGrp="1"/>
          </p:cNvSpPr>
          <p:nvPr>
            <p:ph type="title"/>
          </p:nvPr>
        </p:nvSpPr>
        <p:spPr>
          <a:xfrm>
            <a:off x="802386" y="1831086"/>
            <a:ext cx="3529351" cy="2441448"/>
          </a:xfrm>
        </p:spPr>
        <p:txBody>
          <a:bodyPr vert="horz" wrap="square" lIns="68580" tIns="34290" rIns="68580" bIns="34290" numCol="1" rtlCol="0" anchor="b" anchorCtr="0" compatLnSpc="1">
            <a:prstTxWarp prst="textNoShape">
              <a:avLst/>
            </a:prstTxWarp>
            <a:normAutofit/>
          </a:bodyPr>
          <a:lstStyle/>
          <a:p>
            <a:r>
              <a:rPr lang="en-US" sz="4425" spc="-75"/>
              <a:t>Welcome signage</a:t>
            </a:r>
          </a:p>
        </p:txBody>
      </p:sp>
    </p:spTree>
    <p:extLst>
      <p:ext uri="{BB962C8B-B14F-4D97-AF65-F5344CB8AC3E}">
        <p14:creationId xmlns:p14="http://schemas.microsoft.com/office/powerpoint/2010/main" val="263724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429000"/>
          </a:xfrm>
        </p:spPr>
        <p:txBody>
          <a:bodyPr/>
          <a:lstStyle/>
          <a:p>
            <a:pPr lvl="0"/>
            <a:r>
              <a:rPr lang="en-US" dirty="0"/>
              <a:t>Executive Orders</a:t>
            </a:r>
          </a:p>
          <a:p>
            <a:pPr lvl="0"/>
            <a:r>
              <a:rPr lang="en-US" dirty="0"/>
              <a:t>More enforcement of immigration laws</a:t>
            </a:r>
          </a:p>
          <a:p>
            <a:pPr lvl="0"/>
            <a:r>
              <a:rPr lang="en-US" dirty="0"/>
              <a:t>Many things that the community must do to prepare, </a:t>
            </a:r>
            <a:r>
              <a:rPr lang="en-US" dirty="0">
                <a:solidFill>
                  <a:schemeClr val="tx1"/>
                </a:solidFill>
              </a:rPr>
              <a:t>saving $$ for bonds</a:t>
            </a:r>
          </a:p>
          <a:p>
            <a:pPr lvl="0"/>
            <a:r>
              <a:rPr lang="en-US" dirty="0"/>
              <a:t>We should be conscious of hate crimes/“bullying”</a:t>
            </a:r>
          </a:p>
        </p:txBody>
      </p:sp>
      <p:sp>
        <p:nvSpPr>
          <p:cNvPr id="3" name="Title 2"/>
          <p:cNvSpPr>
            <a:spLocks noGrp="1"/>
          </p:cNvSpPr>
          <p:nvPr>
            <p:ph type="title"/>
          </p:nvPr>
        </p:nvSpPr>
        <p:spPr/>
        <p:txBody>
          <a:bodyPr/>
          <a:lstStyle/>
          <a:p>
            <a:r>
              <a:rPr lang="en-US"/>
              <a:t>What we know right now</a:t>
            </a:r>
            <a:endParaRPr lang="en-US" dirty="0"/>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11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38A5F-6225-43D1-9F3D-BE30BF6774F1}"/>
              </a:ext>
            </a:extLst>
          </p:cNvPr>
          <p:cNvSpPr>
            <a:spLocks noGrp="1"/>
          </p:cNvSpPr>
          <p:nvPr>
            <p:ph type="title"/>
          </p:nvPr>
        </p:nvSpPr>
        <p:spPr/>
        <p:txBody>
          <a:bodyPr/>
          <a:lstStyle/>
          <a:p>
            <a:r>
              <a:rPr lang="en-US" dirty="0"/>
              <a:t>Outreach to Immigrant Communities</a:t>
            </a:r>
          </a:p>
        </p:txBody>
      </p:sp>
      <p:sp>
        <p:nvSpPr>
          <p:cNvPr id="3" name="Content Placeholder 2">
            <a:extLst>
              <a:ext uri="{FF2B5EF4-FFF2-40B4-BE49-F238E27FC236}">
                <a16:creationId xmlns:a16="http://schemas.microsoft.com/office/drawing/2014/main" xmlns="" id="{78F161E3-34E3-47F7-9BEC-76B8237948EF}"/>
              </a:ext>
            </a:extLst>
          </p:cNvPr>
          <p:cNvSpPr>
            <a:spLocks noGrp="1"/>
          </p:cNvSpPr>
          <p:nvPr>
            <p:ph idx="1"/>
          </p:nvPr>
        </p:nvSpPr>
        <p:spPr/>
        <p:txBody>
          <a:bodyPr/>
          <a:lstStyle/>
          <a:p>
            <a:r>
              <a:rPr lang="en-US" dirty="0"/>
              <a:t>Translated flyers</a:t>
            </a:r>
          </a:p>
          <a:p>
            <a:r>
              <a:rPr lang="en-US" dirty="0"/>
              <a:t>Social media</a:t>
            </a:r>
          </a:p>
          <a:p>
            <a:r>
              <a:rPr lang="en-US" dirty="0"/>
              <a:t>Radio, newspaper, and television PSAs</a:t>
            </a:r>
          </a:p>
          <a:p>
            <a:r>
              <a:rPr lang="en-US" dirty="0"/>
              <a:t>Trusted leaders in those communities</a:t>
            </a:r>
          </a:p>
        </p:txBody>
      </p:sp>
    </p:spTree>
    <p:extLst>
      <p:ext uri="{BB962C8B-B14F-4D97-AF65-F5344CB8AC3E}">
        <p14:creationId xmlns:p14="http://schemas.microsoft.com/office/powerpoint/2010/main" val="3531371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38C374-42EB-46F4-88E2-61178ED47625}"/>
              </a:ext>
            </a:extLst>
          </p:cNvPr>
          <p:cNvSpPr>
            <a:spLocks noGrp="1"/>
          </p:cNvSpPr>
          <p:nvPr>
            <p:ph type="title"/>
          </p:nvPr>
        </p:nvSpPr>
        <p:spPr>
          <a:xfrm>
            <a:off x="1154337" y="1505332"/>
            <a:ext cx="2305436" cy="3840479"/>
          </a:xfrm>
        </p:spPr>
        <p:txBody>
          <a:bodyPr>
            <a:normAutofit/>
          </a:bodyPr>
          <a:lstStyle/>
          <a:p>
            <a:pPr algn="r"/>
            <a:r>
              <a:rPr lang="en-US" sz="3200" dirty="0">
                <a:solidFill>
                  <a:schemeClr val="tx1">
                    <a:lumMod val="85000"/>
                    <a:lumOff val="15000"/>
                  </a:schemeClr>
                </a:solidFill>
              </a:rPr>
              <a:t>Safeguard Personal Information</a:t>
            </a:r>
          </a:p>
        </p:txBody>
      </p:sp>
      <p:sp>
        <p:nvSpPr>
          <p:cNvPr id="6" name="Content Placeholder 5">
            <a:extLst>
              <a:ext uri="{FF2B5EF4-FFF2-40B4-BE49-F238E27FC236}">
                <a16:creationId xmlns:a16="http://schemas.microsoft.com/office/drawing/2014/main" xmlns="" id="{DA12A169-92C6-4F3F-8BD5-7AADBC13FDFA}"/>
              </a:ext>
            </a:extLst>
          </p:cNvPr>
          <p:cNvSpPr>
            <a:spLocks noGrp="1"/>
          </p:cNvSpPr>
          <p:nvPr>
            <p:ph idx="1"/>
          </p:nvPr>
        </p:nvSpPr>
        <p:spPr>
          <a:xfrm>
            <a:off x="3966922" y="1505331"/>
            <a:ext cx="4433008" cy="3840480"/>
          </a:xfrm>
        </p:spPr>
        <p:txBody>
          <a:bodyPr>
            <a:normAutofit fontScale="85000" lnSpcReduction="10000"/>
          </a:bodyPr>
          <a:lstStyle/>
          <a:p>
            <a:r>
              <a:rPr lang="en-US" dirty="0"/>
              <a:t>Don’t need it? Don’t collect it.</a:t>
            </a:r>
          </a:p>
          <a:p>
            <a:r>
              <a:rPr lang="en-US" dirty="0"/>
              <a:t>TEFAP and EFAP: Identification card is not a requirement</a:t>
            </a:r>
          </a:p>
          <a:p>
            <a:pPr lvl="1"/>
            <a:r>
              <a:rPr lang="en-US" dirty="0"/>
              <a:t>Consider taking any name and address given</a:t>
            </a:r>
          </a:p>
          <a:p>
            <a:r>
              <a:rPr lang="en-US" dirty="0"/>
              <a:t>Do not share information unless required to do so by law</a:t>
            </a:r>
          </a:p>
          <a:p>
            <a:r>
              <a:rPr lang="en-US" dirty="0"/>
              <a:t>Comply with the terms of a subpoena issued by a judge</a:t>
            </a:r>
          </a:p>
        </p:txBody>
      </p:sp>
    </p:spTree>
    <p:extLst>
      <p:ext uri="{BB962C8B-B14F-4D97-AF65-F5344CB8AC3E}">
        <p14:creationId xmlns:p14="http://schemas.microsoft.com/office/powerpoint/2010/main" val="164091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36085-8CFC-4852-96E7-E00F2F4DAD8B}"/>
              </a:ext>
            </a:extLst>
          </p:cNvPr>
          <p:cNvSpPr>
            <a:spLocks noGrp="1"/>
          </p:cNvSpPr>
          <p:nvPr>
            <p:ph type="title"/>
          </p:nvPr>
        </p:nvSpPr>
        <p:spPr/>
        <p:txBody>
          <a:bodyPr/>
          <a:lstStyle/>
          <a:p>
            <a:r>
              <a:rPr lang="en-US" dirty="0"/>
              <a:t>Prepare your food bank</a:t>
            </a:r>
          </a:p>
        </p:txBody>
      </p:sp>
      <p:sp>
        <p:nvSpPr>
          <p:cNvPr id="3" name="Content Placeholder 2">
            <a:extLst>
              <a:ext uri="{FF2B5EF4-FFF2-40B4-BE49-F238E27FC236}">
                <a16:creationId xmlns:a16="http://schemas.microsoft.com/office/drawing/2014/main" xmlns="" id="{59A7EBA2-994E-48A6-AB16-0A99BE87B417}"/>
              </a:ext>
            </a:extLst>
          </p:cNvPr>
          <p:cNvSpPr>
            <a:spLocks noGrp="1"/>
          </p:cNvSpPr>
          <p:nvPr>
            <p:ph idx="1"/>
          </p:nvPr>
        </p:nvSpPr>
        <p:spPr/>
        <p:txBody>
          <a:bodyPr/>
          <a:lstStyle/>
          <a:p>
            <a:r>
              <a:rPr lang="en-US" dirty="0"/>
              <a:t>Safe sites memo</a:t>
            </a:r>
          </a:p>
          <a:p>
            <a:r>
              <a:rPr lang="en-US" dirty="0"/>
              <a:t>Elements</a:t>
            </a:r>
          </a:p>
          <a:p>
            <a:pPr lvl="1"/>
            <a:r>
              <a:rPr lang="en-US" dirty="0"/>
              <a:t>Clearly defined roles</a:t>
            </a:r>
          </a:p>
          <a:p>
            <a:pPr lvl="1"/>
            <a:r>
              <a:rPr lang="en-US" dirty="0"/>
              <a:t>Move your line out of public areas</a:t>
            </a:r>
          </a:p>
          <a:p>
            <a:pPr lvl="1"/>
            <a:r>
              <a:rPr lang="en-US" dirty="0"/>
              <a:t>Comply with judicial warrants</a:t>
            </a:r>
          </a:p>
          <a:p>
            <a:pPr lvl="1"/>
            <a:r>
              <a:rPr lang="en-US" dirty="0"/>
              <a:t>Document activity</a:t>
            </a:r>
          </a:p>
          <a:p>
            <a:r>
              <a:rPr lang="en-US" dirty="0"/>
              <a:t>Train your staff and volunteers</a:t>
            </a:r>
          </a:p>
          <a:p>
            <a:r>
              <a:rPr lang="en-US" dirty="0"/>
              <a:t>Sign up for alerts</a:t>
            </a:r>
          </a:p>
          <a:p>
            <a:endParaRPr lang="en-US" dirty="0"/>
          </a:p>
        </p:txBody>
      </p:sp>
    </p:spTree>
    <p:extLst>
      <p:ext uri="{BB962C8B-B14F-4D97-AF65-F5344CB8AC3E}">
        <p14:creationId xmlns:p14="http://schemas.microsoft.com/office/powerpoint/2010/main" val="2852781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21818-A529-4ABE-9359-6AD63C0D60E7}"/>
              </a:ext>
            </a:extLst>
          </p:cNvPr>
          <p:cNvSpPr>
            <a:spLocks noGrp="1"/>
          </p:cNvSpPr>
          <p:nvPr>
            <p:ph type="title"/>
          </p:nvPr>
        </p:nvSpPr>
        <p:spPr/>
        <p:txBody>
          <a:bodyPr/>
          <a:lstStyle/>
          <a:p>
            <a:r>
              <a:rPr lang="en-US" dirty="0"/>
              <a:t>Public education</a:t>
            </a:r>
          </a:p>
        </p:txBody>
      </p:sp>
      <p:sp>
        <p:nvSpPr>
          <p:cNvPr id="3" name="Content Placeholder 2">
            <a:extLst>
              <a:ext uri="{FF2B5EF4-FFF2-40B4-BE49-F238E27FC236}">
                <a16:creationId xmlns:a16="http://schemas.microsoft.com/office/drawing/2014/main" xmlns="" id="{C57C8942-43B2-484A-B6C3-DE398EA08FBA}"/>
              </a:ext>
            </a:extLst>
          </p:cNvPr>
          <p:cNvSpPr>
            <a:spLocks noGrp="1"/>
          </p:cNvSpPr>
          <p:nvPr>
            <p:ph idx="1"/>
          </p:nvPr>
        </p:nvSpPr>
        <p:spPr/>
        <p:txBody>
          <a:bodyPr/>
          <a:lstStyle/>
          <a:p>
            <a:r>
              <a:rPr lang="en-US" dirty="0"/>
              <a:t>Remind the general public that despite increased fear, there have been no changes to immigrant eligibility and right to access food assistance</a:t>
            </a:r>
          </a:p>
          <a:p>
            <a:r>
              <a:rPr lang="en-US" dirty="0"/>
              <a:t>Information about safeguarding personal information for school meals</a:t>
            </a:r>
          </a:p>
        </p:txBody>
      </p:sp>
    </p:spTree>
    <p:extLst>
      <p:ext uri="{BB962C8B-B14F-4D97-AF65-F5344CB8AC3E}">
        <p14:creationId xmlns:p14="http://schemas.microsoft.com/office/powerpoint/2010/main" val="3998693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970B87B6-3B72-4EC9-83FC-991D305BEB38}"/>
              </a:ext>
            </a:extLst>
          </p:cNvPr>
          <p:cNvSpPr>
            <a:spLocks noGrp="1"/>
          </p:cNvSpPr>
          <p:nvPr>
            <p:ph type="ctrTitle"/>
          </p:nvPr>
        </p:nvSpPr>
        <p:spPr>
          <a:xfrm>
            <a:off x="802387" y="1831086"/>
            <a:ext cx="5292333" cy="2441448"/>
          </a:xfrm>
        </p:spPr>
        <p:txBody>
          <a:bodyPr>
            <a:normAutofit/>
          </a:bodyPr>
          <a:lstStyle/>
          <a:p>
            <a:pPr algn="r"/>
            <a:r>
              <a:rPr lang="en-US" dirty="0">
                <a:solidFill>
                  <a:schemeClr val="accent1"/>
                </a:solidFill>
              </a:rPr>
              <a:t>Speak up!</a:t>
            </a:r>
          </a:p>
        </p:txBody>
      </p:sp>
      <p:sp>
        <p:nvSpPr>
          <p:cNvPr id="7" name="Content Placeholder 6">
            <a:extLst>
              <a:ext uri="{FF2B5EF4-FFF2-40B4-BE49-F238E27FC236}">
                <a16:creationId xmlns:a16="http://schemas.microsoft.com/office/drawing/2014/main" xmlns="" id="{6D9C8884-0F67-4D9B-AF4C-04313E035819}"/>
              </a:ext>
            </a:extLst>
          </p:cNvPr>
          <p:cNvSpPr>
            <a:spLocks noGrp="1"/>
          </p:cNvSpPr>
          <p:nvPr>
            <p:ph type="subTitle" idx="1"/>
          </p:nvPr>
        </p:nvSpPr>
        <p:spPr>
          <a:xfrm>
            <a:off x="6396527" y="3920917"/>
            <a:ext cx="2266216" cy="1281869"/>
          </a:xfrm>
        </p:spPr>
        <p:txBody>
          <a:bodyPr>
            <a:normAutofit/>
          </a:bodyPr>
          <a:lstStyle/>
          <a:p>
            <a:pPr algn="r"/>
            <a:endParaRPr lang="en-US" sz="1350" dirty="0"/>
          </a:p>
        </p:txBody>
      </p:sp>
    </p:spTree>
    <p:extLst>
      <p:ext uri="{BB962C8B-B14F-4D97-AF65-F5344CB8AC3E}">
        <p14:creationId xmlns:p14="http://schemas.microsoft.com/office/powerpoint/2010/main" val="3371614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5D5CB-C9FC-48D6-917B-025E9B4B9C74}"/>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xmlns="" id="{51DDE82B-6008-4CCB-8A37-8BED4EAE4013}"/>
              </a:ext>
            </a:extLst>
          </p:cNvPr>
          <p:cNvSpPr>
            <a:spLocks noGrp="1"/>
          </p:cNvSpPr>
          <p:nvPr>
            <p:ph idx="1"/>
          </p:nvPr>
        </p:nvSpPr>
        <p:spPr/>
        <p:txBody>
          <a:bodyPr/>
          <a:lstStyle/>
          <a:p>
            <a:r>
              <a:rPr lang="en-US" dirty="0"/>
              <a:t>NWIRP Nonprofit Advisory: </a:t>
            </a:r>
            <a:r>
              <a:rPr lang="en-US" dirty="0">
                <a:hlinkClick r:id="rId2"/>
              </a:rPr>
              <a:t>http://nwirp.org/nonprofit-org-advisory.pdf</a:t>
            </a:r>
            <a:endParaRPr lang="en-US" dirty="0"/>
          </a:p>
          <a:p>
            <a:r>
              <a:rPr lang="en-US" dirty="0"/>
              <a:t>Northwest Harvest Immigration Toolkit: </a:t>
            </a:r>
            <a:r>
              <a:rPr lang="en-US" dirty="0">
                <a:hlinkClick r:id="rId3"/>
              </a:rPr>
              <a:t>http://www.northwestharvest.org/stuff/contentmgr/files/0/0b9ee4b8993bfd5987cd8684d9129993/files/immigration_rights___resources_toolkit_final.pdf</a:t>
            </a:r>
            <a:endParaRPr lang="en-US" dirty="0"/>
          </a:p>
          <a:p>
            <a:r>
              <a:rPr lang="en-US" dirty="0"/>
              <a:t>Statewide Workgroup: contact Christina or Nikki for more information</a:t>
            </a:r>
          </a:p>
          <a:p>
            <a:pPr marL="0" indent="0">
              <a:buNone/>
            </a:pPr>
            <a:endParaRPr lang="en-US" dirty="0"/>
          </a:p>
          <a:p>
            <a:endParaRPr lang="en-US" dirty="0"/>
          </a:p>
        </p:txBody>
      </p:sp>
    </p:spTree>
    <p:extLst>
      <p:ext uri="{BB962C8B-B14F-4D97-AF65-F5344CB8AC3E}">
        <p14:creationId xmlns:p14="http://schemas.microsoft.com/office/powerpoint/2010/main" val="2400520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84F62-18D4-41E5-9BF5-D6D895CD171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xmlns="" id="{6C5E0202-9BE4-421D-833C-A946BF5E455D}"/>
              </a:ext>
            </a:extLst>
          </p:cNvPr>
          <p:cNvSpPr>
            <a:spLocks noGrp="1"/>
          </p:cNvSpPr>
          <p:nvPr>
            <p:ph sz="quarter" idx="1"/>
          </p:nvPr>
        </p:nvSpPr>
        <p:spPr/>
        <p:txBody>
          <a:bodyPr/>
          <a:lstStyle/>
          <a:p>
            <a:pPr marL="0" indent="0">
              <a:buNone/>
            </a:pPr>
            <a:r>
              <a:rPr lang="en-US" dirty="0"/>
              <a:t>Christina: </a:t>
            </a:r>
            <a:r>
              <a:rPr lang="en-US" dirty="0">
                <a:hlinkClick r:id="rId2"/>
              </a:rPr>
              <a:t>christinaw@northwestharvest.org</a:t>
            </a:r>
            <a:endParaRPr lang="en-US" dirty="0"/>
          </a:p>
          <a:p>
            <a:pPr marL="0" indent="0">
              <a:buNone/>
            </a:pPr>
            <a:endParaRPr lang="en-US" dirty="0"/>
          </a:p>
          <a:p>
            <a:pPr marL="0" indent="0">
              <a:buNone/>
            </a:pPr>
            <a:r>
              <a:rPr lang="en-US" dirty="0"/>
              <a:t>Nikki: </a:t>
            </a:r>
            <a:r>
              <a:rPr lang="en-US" dirty="0" err="1">
                <a:hlinkClick r:id="rId3"/>
              </a:rPr>
              <a:t>nikkih@</a:t>
            </a:r>
            <a:r>
              <a:rPr lang="en-US" err="1">
                <a:hlinkClick r:id="rId3"/>
              </a:rPr>
              <a:t>northwestharvest</a:t>
            </a:r>
            <a:r>
              <a:rPr lang="en-US">
                <a:hlinkClick r:id="rId3"/>
              </a:rPr>
              <a:t>.org</a:t>
            </a:r>
            <a:endParaRPr lang="en-US"/>
          </a:p>
          <a:p>
            <a:pPr marL="0" indent="0">
              <a:buNone/>
            </a:pPr>
            <a:endParaRPr lang="en-US" dirty="0"/>
          </a:p>
        </p:txBody>
      </p:sp>
    </p:spTree>
    <p:extLst>
      <p:ext uri="{BB962C8B-B14F-4D97-AF65-F5344CB8AC3E}">
        <p14:creationId xmlns:p14="http://schemas.microsoft.com/office/powerpoint/2010/main" val="265231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Interior Enforcement Executive Order (January 25,  2017)</a:t>
            </a:r>
          </a:p>
        </p:txBody>
      </p:sp>
      <p:sp>
        <p:nvSpPr>
          <p:cNvPr id="3" name="Content Placeholder 2"/>
          <p:cNvSpPr>
            <a:spLocks noGrp="1"/>
          </p:cNvSpPr>
          <p:nvPr>
            <p:ph sz="quarter" idx="1"/>
          </p:nvPr>
        </p:nvSpPr>
        <p:spPr/>
        <p:txBody>
          <a:bodyPr/>
          <a:lstStyle/>
          <a:p>
            <a:r>
              <a:rPr lang="en-US" sz="2400" dirty="0"/>
              <a:t>New Enforcement Policies</a:t>
            </a:r>
          </a:p>
          <a:p>
            <a:pPr lvl="1"/>
            <a:r>
              <a:rPr lang="en-US" sz="2000" dirty="0"/>
              <a:t>Anyone who has been charged with a criminal offense, or</a:t>
            </a:r>
          </a:p>
          <a:p>
            <a:pPr lvl="1"/>
            <a:r>
              <a:rPr lang="en-US" sz="2000" dirty="0"/>
              <a:t>Has committed acts that constitute a chargeable criminal offense, or</a:t>
            </a:r>
          </a:p>
          <a:p>
            <a:pPr lvl="1"/>
            <a:r>
              <a:rPr lang="en-US" sz="2000" dirty="0"/>
              <a:t>Is “in the opinion of an immigration official” a risk to the public.</a:t>
            </a:r>
          </a:p>
          <a:p>
            <a:pPr lvl="1"/>
            <a:r>
              <a:rPr lang="en-US" sz="2000" dirty="0"/>
              <a:t>Fines for those who “facilitate” the presence of undocumented persons in the U.S.</a:t>
            </a:r>
          </a:p>
          <a:p>
            <a:pPr lvl="1"/>
            <a:r>
              <a:rPr lang="en-US" sz="2000" dirty="0"/>
              <a:t>10,000 more immigration officers, but no additional immigration judges</a:t>
            </a:r>
          </a:p>
          <a:p>
            <a:pPr lvl="1"/>
            <a:r>
              <a:rPr lang="en-US" sz="2000" dirty="0"/>
              <a:t>Increased state enforcement of immigration law </a:t>
            </a:r>
          </a:p>
          <a:p>
            <a:pPr lvl="1"/>
            <a:r>
              <a:rPr lang="en-US" sz="2000" dirty="0"/>
              <a:t>Withholding of federal funds from “sanctuary cities”</a:t>
            </a:r>
          </a:p>
          <a:p>
            <a:pPr lvl="1"/>
            <a:endParaRPr lang="en-US" sz="1600" dirty="0"/>
          </a:p>
          <a:p>
            <a:pPr marL="366713" lvl="1" indent="0">
              <a:buNone/>
            </a:pPr>
            <a:endParaRPr lang="en-US" sz="2400" dirty="0"/>
          </a:p>
          <a:p>
            <a:pPr marL="366713" lvl="1" indent="0">
              <a:buNone/>
            </a:pPr>
            <a:endParaRPr lang="en-US" sz="2000" dirty="0"/>
          </a:p>
          <a:p>
            <a:pPr lvl="1"/>
            <a:endParaRPr lang="en-US" sz="2000" dirty="0"/>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53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Border Security Executive Order (January 25, 2017)</a:t>
            </a:r>
          </a:p>
        </p:txBody>
      </p:sp>
      <p:sp>
        <p:nvSpPr>
          <p:cNvPr id="3" name="Content Placeholder 2"/>
          <p:cNvSpPr>
            <a:spLocks noGrp="1"/>
          </p:cNvSpPr>
          <p:nvPr>
            <p:ph sz="quarter" idx="1"/>
          </p:nvPr>
        </p:nvSpPr>
        <p:spPr/>
        <p:txBody>
          <a:bodyPr/>
          <a:lstStyle/>
          <a:p>
            <a:r>
              <a:rPr lang="en-US" sz="2400" dirty="0"/>
              <a:t>Endangered </a:t>
            </a:r>
            <a:r>
              <a:rPr lang="en-US" sz="2400" dirty="0" err="1"/>
              <a:t>asylees</a:t>
            </a:r>
            <a:endParaRPr lang="en-US" sz="2400" dirty="0"/>
          </a:p>
          <a:p>
            <a:r>
              <a:rPr lang="en-US" sz="2400" dirty="0"/>
              <a:t>Construction of the wall on the southern border </a:t>
            </a:r>
          </a:p>
          <a:p>
            <a:r>
              <a:rPr lang="en-US" sz="2400" dirty="0"/>
              <a:t>More detention centers on the southern border</a:t>
            </a:r>
          </a:p>
          <a:p>
            <a:r>
              <a:rPr lang="en-US" sz="2400" dirty="0"/>
              <a:t>Increase in the number of detainees at the southern border</a:t>
            </a:r>
          </a:p>
          <a:p>
            <a:r>
              <a:rPr lang="en-US" sz="2400" dirty="0"/>
              <a:t>5,000 more border-patrol officers – no additional immigration judges</a:t>
            </a:r>
          </a:p>
          <a:p>
            <a:r>
              <a:rPr lang="en-US" sz="2400" dirty="0"/>
              <a:t>A process for deportation in Mexico</a:t>
            </a:r>
          </a:p>
          <a:p>
            <a:r>
              <a:rPr lang="en-US" sz="2400" dirty="0"/>
              <a:t> More state-federal enforcement partnerships</a:t>
            </a:r>
          </a:p>
          <a:p>
            <a:r>
              <a:rPr lang="en-US" sz="2400" dirty="0"/>
              <a:t>Possibility of removal without a hearing for persons who have been in the US for more than 2 years</a:t>
            </a:r>
          </a:p>
          <a:p>
            <a:endParaRPr lang="en-US" sz="2400" dirty="0"/>
          </a:p>
          <a:p>
            <a:endParaRPr lang="en-US" sz="2400" dirty="0"/>
          </a:p>
        </p:txBody>
      </p:sp>
      <p:pic>
        <p:nvPicPr>
          <p:cNvPr id="4" name="Picture 6" descr="nwirp-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62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Travel Ban 1 - Executive Order National Security (January 27, 2017)</a:t>
            </a:r>
          </a:p>
        </p:txBody>
      </p:sp>
      <p:sp>
        <p:nvSpPr>
          <p:cNvPr id="3" name="Content Placeholder 2"/>
          <p:cNvSpPr>
            <a:spLocks noGrp="1"/>
          </p:cNvSpPr>
          <p:nvPr>
            <p:ph sz="quarter" idx="1"/>
          </p:nvPr>
        </p:nvSpPr>
        <p:spPr/>
        <p:txBody>
          <a:bodyPr/>
          <a:lstStyle/>
          <a:p>
            <a:pPr lvl="0">
              <a:buClr>
                <a:srgbClr val="CC6633"/>
              </a:buClr>
            </a:pPr>
            <a:r>
              <a:rPr lang="en-US" sz="2400" dirty="0">
                <a:solidFill>
                  <a:prstClr val="black"/>
                </a:solidFill>
              </a:rPr>
              <a:t>Signed by the President</a:t>
            </a:r>
          </a:p>
          <a:p>
            <a:pPr marL="0" indent="0">
              <a:buNone/>
            </a:pPr>
            <a:r>
              <a:rPr lang="en-US" sz="1600" dirty="0"/>
              <a:t>Suspends for 90 days the entrance of people from 7 countries (Iraq, Iran, Syria, Yemen, Somalia, Sudan, Libya)</a:t>
            </a:r>
          </a:p>
          <a:p>
            <a:pPr lvl="1"/>
            <a:r>
              <a:rPr lang="en-US" sz="1600" dirty="0"/>
              <a:t>Prohibits the entrance of any refugee for 120 days</a:t>
            </a:r>
          </a:p>
          <a:p>
            <a:pPr lvl="1"/>
            <a:r>
              <a:rPr lang="en-US" sz="1600" dirty="0"/>
              <a:t>Prohibits indefinitely the entrance of refugees from Syria</a:t>
            </a:r>
          </a:p>
          <a:p>
            <a:pPr marL="319088" lvl="1" indent="-319088">
              <a:spcBef>
                <a:spcPts val="700"/>
              </a:spcBef>
              <a:buClr>
                <a:schemeClr val="accent2"/>
              </a:buClr>
              <a:buSzPct val="60000"/>
              <a:buFont typeface="Wingdings" pitchFamily="2" charset="2"/>
              <a:buChar char=""/>
            </a:pPr>
            <a:r>
              <a:rPr lang="en-US" sz="2400" dirty="0"/>
              <a:t>Implementation was immediate and chaotic- affecting refugees, persons with visas, and permanent residents</a:t>
            </a:r>
          </a:p>
          <a:p>
            <a:r>
              <a:rPr lang="en-US" sz="2400" dirty="0"/>
              <a:t>Court Actions (stay and TRO=temporary restraining order)</a:t>
            </a:r>
          </a:p>
          <a:p>
            <a:pPr lvl="1"/>
            <a:r>
              <a:rPr lang="en-US" sz="2100" dirty="0"/>
              <a:t>NWIRP and State of Washington</a:t>
            </a:r>
          </a:p>
          <a:p>
            <a:pPr lvl="1"/>
            <a:r>
              <a:rPr lang="en-US" sz="2100" dirty="0"/>
              <a:t>A panel of 3 judges affirmed the stay and TRO</a:t>
            </a:r>
          </a:p>
        </p:txBody>
      </p:sp>
      <p:pic>
        <p:nvPicPr>
          <p:cNvPr id="4" name="Picture 6" descr="nwir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943600"/>
            <a:ext cx="1514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72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WIRP Logo &amp; Colors Theme">
  <a:themeElements>
    <a:clrScheme name="NWIRP">
      <a:dk1>
        <a:sysClr val="windowText" lastClr="000000"/>
      </a:dk1>
      <a:lt1>
        <a:sysClr val="window" lastClr="FFFFFF"/>
      </a:lt1>
      <a:dk2>
        <a:srgbClr val="714B2B"/>
      </a:dk2>
      <a:lt2>
        <a:srgbClr val="FFCC99"/>
      </a:lt2>
      <a:accent1>
        <a:srgbClr val="CCCC66"/>
      </a:accent1>
      <a:accent2>
        <a:srgbClr val="CC6633"/>
      </a:accent2>
      <a:accent3>
        <a:srgbClr val="990000"/>
      </a:accent3>
      <a:accent4>
        <a:srgbClr val="D8B25C"/>
      </a:accent4>
      <a:accent5>
        <a:srgbClr val="7BA79D"/>
      </a:accent5>
      <a:accent6>
        <a:srgbClr val="666666"/>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WIRP">
    <a:dk1>
      <a:sysClr val="windowText" lastClr="000000"/>
    </a:dk1>
    <a:lt1>
      <a:sysClr val="window" lastClr="FFFFFF"/>
    </a:lt1>
    <a:dk2>
      <a:srgbClr val="714B2B"/>
    </a:dk2>
    <a:lt2>
      <a:srgbClr val="FFCC99"/>
    </a:lt2>
    <a:accent1>
      <a:srgbClr val="CCCC66"/>
    </a:accent1>
    <a:accent2>
      <a:srgbClr val="CC6633"/>
    </a:accent2>
    <a:accent3>
      <a:srgbClr val="990000"/>
    </a:accent3>
    <a:accent4>
      <a:srgbClr val="D8B25C"/>
    </a:accent4>
    <a:accent5>
      <a:srgbClr val="7BA79D"/>
    </a:accent5>
    <a:accent6>
      <a:srgbClr val="666666"/>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NWIRP Logo &amp; Colors Theme</Template>
  <TotalTime>5107</TotalTime>
  <Words>4576</Words>
  <Application>Microsoft Office PowerPoint</Application>
  <PresentationFormat>On-screen Show (4:3)</PresentationFormat>
  <Paragraphs>472</Paragraphs>
  <Slides>66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ＭＳ Ｐゴシック</vt:lpstr>
      <vt:lpstr>Arial</vt:lpstr>
      <vt:lpstr>Calibri</vt:lpstr>
      <vt:lpstr>Times New Roman</vt:lpstr>
      <vt:lpstr>Tw Cen MT</vt:lpstr>
      <vt:lpstr>Wingdings</vt:lpstr>
      <vt:lpstr>Wingdings 2</vt:lpstr>
      <vt:lpstr>NWIRP Logo &amp; Colors Theme</vt:lpstr>
      <vt:lpstr>THE NEW ADMINISTRATION AND Know your rights  chris stanislowski  Tacoma office  402 Tacoma Avenue south, suite 100 Tacoma, Washington 98402  </vt:lpstr>
      <vt:lpstr>PowerPoint Presentation</vt:lpstr>
      <vt:lpstr>Northwest Immigrant Rights Project</vt:lpstr>
      <vt:lpstr>Today’s event…</vt:lpstr>
      <vt:lpstr>Important Messages</vt:lpstr>
      <vt:lpstr>What we know right now</vt:lpstr>
      <vt:lpstr>Interior Enforcement Executive Order (January 25,  2017)</vt:lpstr>
      <vt:lpstr>Border Security Executive Order (January 25, 2017)</vt:lpstr>
      <vt:lpstr>Travel Ban 1 - Executive Order National Security (January 27, 2017)</vt:lpstr>
      <vt:lpstr>Travel Ban 2 - Executive Order National Security (3/6/17)</vt:lpstr>
      <vt:lpstr>Expected changes in immigration enforcement</vt:lpstr>
      <vt:lpstr>What could happen, and when</vt:lpstr>
      <vt:lpstr>Hate Crimes / Bullying </vt:lpstr>
      <vt:lpstr>DACA/DREAMers</vt:lpstr>
      <vt:lpstr>DACA/DREAMers (continued)</vt:lpstr>
      <vt:lpstr>"Sanctuary Cities”</vt:lpstr>
      <vt:lpstr>Sanctuary Cities (continued)</vt:lpstr>
      <vt:lpstr>Sanctuary Cities (continued)</vt:lpstr>
      <vt:lpstr>Public Charge Concerns</vt:lpstr>
      <vt:lpstr>Public Charge Concerns (continued)</vt:lpstr>
      <vt:lpstr>RAISE Act and Increased Enforcement</vt:lpstr>
      <vt:lpstr>What can I do?…</vt:lpstr>
      <vt:lpstr>Protections for Vulnerable People</vt:lpstr>
      <vt:lpstr>Asylum / Refugee Status</vt:lpstr>
      <vt:lpstr>Violence Against Women Act (VAWA)  I-360 Self-Petition </vt:lpstr>
      <vt:lpstr>U-Visa</vt:lpstr>
      <vt:lpstr>T-visa</vt:lpstr>
      <vt:lpstr>Special Immigrant Juvenile Status (SIJS)</vt:lpstr>
      <vt:lpstr>U.S. Citizenship </vt:lpstr>
      <vt:lpstr>What you can do</vt:lpstr>
      <vt:lpstr>Safety Planning</vt:lpstr>
      <vt:lpstr>Safety Planning </vt:lpstr>
      <vt:lpstr>Safety Planning (continued) </vt:lpstr>
      <vt:lpstr>Safety Planning (continued) </vt:lpstr>
      <vt:lpstr>Know Your Rights</vt:lpstr>
      <vt:lpstr>What To Do If ICE Comes to Your Door? </vt:lpstr>
      <vt:lpstr>PowerPoint Presentation</vt:lpstr>
      <vt:lpstr>What If ICE Approaches You in the Community? </vt:lpstr>
      <vt:lpstr>What To Do If Detained by ICE?</vt:lpstr>
      <vt:lpstr>Will ICE be able to deport me right away if I am detained? </vt:lpstr>
      <vt:lpstr>Getting Help </vt:lpstr>
      <vt:lpstr>Legal Assistance </vt:lpstr>
      <vt:lpstr>Legal Resources</vt:lpstr>
      <vt:lpstr>NWIRP Intake Process</vt:lpstr>
      <vt:lpstr>If Someone is Detained by ICE</vt:lpstr>
      <vt:lpstr>Northwest Detention Center</vt:lpstr>
      <vt:lpstr>How Do People End Up in Removal? </vt:lpstr>
      <vt:lpstr>Removal (Deportation) Proceedings</vt:lpstr>
      <vt:lpstr>Immigration Detention: Possible Outcomes </vt:lpstr>
      <vt:lpstr>Immigration Court</vt:lpstr>
      <vt:lpstr>List of Free Legal Services Providers that is given in the Detention Center</vt:lpstr>
      <vt:lpstr>If you see someone being detained by Immigration Officials</vt:lpstr>
      <vt:lpstr>Cease and Desist - NWIRP</vt:lpstr>
      <vt:lpstr>www.nwirp.org</vt:lpstr>
      <vt:lpstr>Questions?</vt:lpstr>
      <vt:lpstr>Fighting Back Fear</vt:lpstr>
      <vt:lpstr>Impact</vt:lpstr>
      <vt:lpstr>What Can We Do?</vt:lpstr>
      <vt:lpstr>Welcome signage</vt:lpstr>
      <vt:lpstr>Outreach to Immigrant Communities</vt:lpstr>
      <vt:lpstr>Safeguard Personal Information</vt:lpstr>
      <vt:lpstr>Prepare your food bank</vt:lpstr>
      <vt:lpstr>Public education</vt:lpstr>
      <vt:lpstr>Speak up!</vt:lpstr>
      <vt:lpstr>Tools and resources</vt:lpstr>
      <vt:lpstr>Questions?</vt:lpstr>
    </vt:vector>
  </TitlesOfParts>
  <Company>NWIRP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Malou Chávez</dc:creator>
  <cp:lastModifiedBy>Yvonne Pitrof</cp:lastModifiedBy>
  <cp:revision>353</cp:revision>
  <cp:lastPrinted>2017-02-13T23:18:58Z</cp:lastPrinted>
  <dcterms:created xsi:type="dcterms:W3CDTF">2010-04-14T18:22:24Z</dcterms:created>
  <dcterms:modified xsi:type="dcterms:W3CDTF">2017-10-04T21:35:22Z</dcterms:modified>
</cp:coreProperties>
</file>